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64" r:id="rId3"/>
  </p:sldMasterIdLst>
  <p:notesMasterIdLst>
    <p:notesMasterId r:id="rId70"/>
  </p:notesMasterIdLst>
  <p:handoutMasterIdLst>
    <p:handoutMasterId r:id="rId71"/>
  </p:handoutMasterIdLst>
  <p:sldIdLst>
    <p:sldId id="256" r:id="rId4"/>
    <p:sldId id="370" r:id="rId5"/>
    <p:sldId id="441" r:id="rId6"/>
    <p:sldId id="260" r:id="rId7"/>
    <p:sldId id="371" r:id="rId8"/>
    <p:sldId id="372" r:id="rId9"/>
    <p:sldId id="261" r:id="rId10"/>
    <p:sldId id="373" r:id="rId11"/>
    <p:sldId id="294" r:id="rId12"/>
    <p:sldId id="337" r:id="rId13"/>
    <p:sldId id="413" r:id="rId14"/>
    <p:sldId id="408" r:id="rId15"/>
    <p:sldId id="410" r:id="rId16"/>
    <p:sldId id="412" r:id="rId17"/>
    <p:sldId id="402" r:id="rId18"/>
    <p:sldId id="422" r:id="rId19"/>
    <p:sldId id="376" r:id="rId20"/>
    <p:sldId id="377" r:id="rId21"/>
    <p:sldId id="384" r:id="rId22"/>
    <p:sldId id="385" r:id="rId23"/>
    <p:sldId id="417" r:id="rId24"/>
    <p:sldId id="375" r:id="rId25"/>
    <p:sldId id="416" r:id="rId26"/>
    <p:sldId id="418" r:id="rId27"/>
    <p:sldId id="421" r:id="rId28"/>
    <p:sldId id="420" r:id="rId29"/>
    <p:sldId id="419" r:id="rId30"/>
    <p:sldId id="432" r:id="rId31"/>
    <p:sldId id="423" r:id="rId32"/>
    <p:sldId id="366" r:id="rId33"/>
    <p:sldId id="414" r:id="rId34"/>
    <p:sldId id="415" r:id="rId35"/>
    <p:sldId id="435" r:id="rId36"/>
    <p:sldId id="424" r:id="rId37"/>
    <p:sldId id="426" r:id="rId38"/>
    <p:sldId id="425" r:id="rId39"/>
    <p:sldId id="343" r:id="rId40"/>
    <p:sldId id="341" r:id="rId41"/>
    <p:sldId id="427" r:id="rId42"/>
    <p:sldId id="428" r:id="rId43"/>
    <p:sldId id="398" r:id="rId44"/>
    <p:sldId id="396" r:id="rId45"/>
    <p:sldId id="399" r:id="rId46"/>
    <p:sldId id="401" r:id="rId47"/>
    <p:sldId id="400" r:id="rId48"/>
    <p:sldId id="436" r:id="rId49"/>
    <p:sldId id="369" r:id="rId50"/>
    <p:sldId id="429" r:id="rId51"/>
    <p:sldId id="378" r:id="rId52"/>
    <p:sldId id="386" r:id="rId53"/>
    <p:sldId id="388" r:id="rId54"/>
    <p:sldId id="387" r:id="rId55"/>
    <p:sldId id="392" r:id="rId56"/>
    <p:sldId id="389" r:id="rId57"/>
    <p:sldId id="390" r:id="rId58"/>
    <p:sldId id="391" r:id="rId59"/>
    <p:sldId id="433" r:id="rId60"/>
    <p:sldId id="442" r:id="rId61"/>
    <p:sldId id="443" r:id="rId62"/>
    <p:sldId id="444" r:id="rId63"/>
    <p:sldId id="445" r:id="rId64"/>
    <p:sldId id="446" r:id="rId65"/>
    <p:sldId id="437" r:id="rId66"/>
    <p:sldId id="439" r:id="rId67"/>
    <p:sldId id="407" r:id="rId68"/>
    <p:sldId id="27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D7CD49-348D-42DB-BE13-B05BB44EC5D1}">
          <p14:sldIdLst>
            <p14:sldId id="256"/>
          </p14:sldIdLst>
        </p14:section>
        <p14:section name="Introduction" id="{9CDED864-AF89-417F-B558-1095374B2938}">
          <p14:sldIdLst>
            <p14:sldId id="370"/>
            <p14:sldId id="441"/>
            <p14:sldId id="260"/>
            <p14:sldId id="371"/>
          </p14:sldIdLst>
        </p14:section>
        <p14:section name="Big Data" id="{5763C163-9E8C-43A6-8689-FDA2EF38525A}">
          <p14:sldIdLst>
            <p14:sldId id="372"/>
            <p14:sldId id="261"/>
            <p14:sldId id="373"/>
            <p14:sldId id="294"/>
            <p14:sldId id="337"/>
          </p14:sldIdLst>
        </p14:section>
        <p14:section name="Stream Data Processing" id="{71E8DB6C-4849-4EA6-9B36-FF10EF0E3E03}">
          <p14:sldIdLst>
            <p14:sldId id="413"/>
            <p14:sldId id="408"/>
            <p14:sldId id="410"/>
            <p14:sldId id="412"/>
            <p14:sldId id="402"/>
          </p14:sldIdLst>
        </p14:section>
        <p14:section name="Your today task" id="{0FAB3541-66B9-4B63-A233-F18BE5260C14}">
          <p14:sldIdLst>
            <p14:sldId id="422"/>
            <p14:sldId id="376"/>
            <p14:sldId id="377"/>
            <p14:sldId id="384"/>
            <p14:sldId id="385"/>
          </p14:sldIdLst>
        </p14:section>
        <p14:section name="Azure Services" id="{40A621BA-DFCC-4EAC-A7AA-60876D6DB377}">
          <p14:sldIdLst>
            <p14:sldId id="417"/>
            <p14:sldId id="375"/>
            <p14:sldId id="416"/>
            <p14:sldId id="418"/>
            <p14:sldId id="421"/>
          </p14:sldIdLst>
        </p14:section>
        <p14:section name="Ingest" id="{10193706-4FBA-40D0-A2A1-C4B09E9D169B}">
          <p14:sldIdLst>
            <p14:sldId id="420"/>
            <p14:sldId id="419"/>
            <p14:sldId id="432"/>
            <p14:sldId id="423"/>
            <p14:sldId id="366"/>
            <p14:sldId id="414"/>
            <p14:sldId id="415"/>
            <p14:sldId id="435"/>
          </p14:sldIdLst>
        </p14:section>
        <p14:section name="Storage" id="{57CE0149-BB99-4C38-BC87-FA4F8B8820B6}">
          <p14:sldIdLst>
            <p14:sldId id="424"/>
            <p14:sldId id="426"/>
            <p14:sldId id="425"/>
            <p14:sldId id="343"/>
            <p14:sldId id="341"/>
            <p14:sldId id="427"/>
          </p14:sldIdLst>
        </p14:section>
        <p14:section name="Processing" id="{E2E7D4DF-16D1-4636-BADB-DF599EF2A271}">
          <p14:sldIdLst>
            <p14:sldId id="428"/>
          </p14:sldIdLst>
        </p14:section>
        <p14:section name="Stream Analytics" id="{2EF06E13-5A9C-4594-8D0E-7932EB0CE0B2}">
          <p14:sldIdLst>
            <p14:sldId id="398"/>
            <p14:sldId id="396"/>
            <p14:sldId id="399"/>
            <p14:sldId id="401"/>
            <p14:sldId id="400"/>
            <p14:sldId id="436"/>
          </p14:sldIdLst>
        </p14:section>
        <p14:section name="Apache Spark" id="{F7F8CE2C-475B-4387-BF4C-21AE30FF987F}">
          <p14:sldIdLst>
            <p14:sldId id="369"/>
            <p14:sldId id="429"/>
            <p14:sldId id="378"/>
            <p14:sldId id="386"/>
            <p14:sldId id="388"/>
            <p14:sldId id="387"/>
            <p14:sldId id="392"/>
            <p14:sldId id="389"/>
            <p14:sldId id="390"/>
            <p14:sldId id="391"/>
            <p14:sldId id="433"/>
            <p14:sldId id="442"/>
            <p14:sldId id="443"/>
            <p14:sldId id="444"/>
            <p14:sldId id="445"/>
            <p14:sldId id="446"/>
            <p14:sldId id="437"/>
          </p14:sldIdLst>
        </p14:section>
        <p14:section name="Apache Storm" id="{5ACA52E2-1899-4049-82BB-13C4844252F1}">
          <p14:sldIdLst/>
        </p14:section>
        <p14:section name="Visualisation" id="{B1BF3F7A-19F9-4B92-BFBC-2FE837B40620}">
          <p14:sldIdLst>
            <p14:sldId id="439"/>
          </p14:sldIdLst>
        </p14:section>
        <p14:section name="Summary" id="{CFCAA95A-4BE1-4A21-B7E2-9D31735D2305}">
          <p14:sldIdLst>
            <p14:sldId id="407"/>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F00"/>
    <a:srgbClr val="EF942F"/>
    <a:srgbClr val="FFA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8" autoAdjust="0"/>
    <p:restoredTop sz="93151" autoAdjust="0"/>
  </p:normalViewPr>
  <p:slideViewPr>
    <p:cSldViewPr snapToGrid="0">
      <p:cViewPr varScale="1">
        <p:scale>
          <a:sx n="110" d="100"/>
          <a:sy n="110" d="100"/>
        </p:scale>
        <p:origin x="630" y="96"/>
      </p:cViewPr>
      <p:guideLst/>
    </p:cSldViewPr>
  </p:slideViewPr>
  <p:notesTextViewPr>
    <p:cViewPr>
      <p:scale>
        <a:sx n="1" d="1"/>
        <a:sy n="1" d="1"/>
      </p:scale>
      <p:origin x="0" y="0"/>
    </p:cViewPr>
  </p:notesTextViewPr>
  <p:notesViewPr>
    <p:cSldViewPr snapToGrid="0">
      <p:cViewPr varScale="1">
        <p:scale>
          <a:sx n="68" d="100"/>
          <a:sy n="68" d="100"/>
        </p:scale>
        <p:origin x="3288" y="2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050263-9721-43EF-AC38-28F6115BDD45}" type="datetimeFigureOut">
              <a:rPr lang="en-US" smtClean="0"/>
              <a:t>11/12/2019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DCC633-313E-4664-B570-E52027BA9E2F}" type="slidenum">
              <a:rPr lang="en-US" smtClean="0"/>
              <a:t>‹#›</a:t>
            </a:fld>
            <a:endParaRPr lang="en-US"/>
          </a:p>
        </p:txBody>
      </p:sp>
    </p:spTree>
    <p:extLst>
      <p:ext uri="{BB962C8B-B14F-4D97-AF65-F5344CB8AC3E}">
        <p14:creationId xmlns:p14="http://schemas.microsoft.com/office/powerpoint/2010/main" val="494995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90F4D-45E3-4E16-A568-54C3CC6D5229}" type="datetimeFigureOut">
              <a:rPr lang="en-US" smtClean="0"/>
              <a:t>11/12/2019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92286-4AA4-4E55-98B6-FFAF34B74A40}" type="slidenum">
              <a:rPr lang="en-US" smtClean="0"/>
              <a:t>‹#›</a:t>
            </a:fld>
            <a:endParaRPr lang="en-US"/>
          </a:p>
        </p:txBody>
      </p:sp>
    </p:spTree>
    <p:extLst>
      <p:ext uri="{BB962C8B-B14F-4D97-AF65-F5344CB8AC3E}">
        <p14:creationId xmlns:p14="http://schemas.microsoft.com/office/powerpoint/2010/main" val="3243922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9</a:t>
            </a:fld>
            <a:endParaRPr lang="en-US"/>
          </a:p>
        </p:txBody>
      </p:sp>
    </p:spTree>
    <p:extLst>
      <p:ext uri="{BB962C8B-B14F-4D97-AF65-F5344CB8AC3E}">
        <p14:creationId xmlns:p14="http://schemas.microsoft.com/office/powerpoint/2010/main" val="39555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10"/>
          </p:nvPr>
        </p:nvSpPr>
        <p:spPr/>
        <p:txBody>
          <a:bodyPr/>
          <a:lstStyle/>
          <a:p>
            <a:fld id="{55992286-4AA4-4E55-98B6-FFAF34B74A40}" type="slidenum">
              <a:rPr lang="en-US" smtClean="0"/>
              <a:t>29</a:t>
            </a:fld>
            <a:endParaRPr lang="en-US"/>
          </a:p>
        </p:txBody>
      </p:sp>
    </p:spTree>
    <p:extLst>
      <p:ext uri="{BB962C8B-B14F-4D97-AF65-F5344CB8AC3E}">
        <p14:creationId xmlns:p14="http://schemas.microsoft.com/office/powerpoint/2010/main" val="3123015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10"/>
          </p:nvPr>
        </p:nvSpPr>
        <p:spPr/>
        <p:txBody>
          <a:bodyPr/>
          <a:lstStyle/>
          <a:p>
            <a:fld id="{55992286-4AA4-4E55-98B6-FFAF34B74A40}" type="slidenum">
              <a:rPr lang="en-US" smtClean="0"/>
              <a:t>36</a:t>
            </a:fld>
            <a:endParaRPr lang="en-US"/>
          </a:p>
        </p:txBody>
      </p:sp>
    </p:spTree>
    <p:extLst>
      <p:ext uri="{BB962C8B-B14F-4D97-AF65-F5344CB8AC3E}">
        <p14:creationId xmlns:p14="http://schemas.microsoft.com/office/powerpoint/2010/main" val="954378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37</a:t>
            </a:fld>
            <a:endParaRPr lang="en-US"/>
          </a:p>
        </p:txBody>
      </p:sp>
    </p:spTree>
    <p:extLst>
      <p:ext uri="{BB962C8B-B14F-4D97-AF65-F5344CB8AC3E}">
        <p14:creationId xmlns:p14="http://schemas.microsoft.com/office/powerpoint/2010/main" val="218568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41</a:t>
            </a:fld>
            <a:endParaRPr lang="en-US"/>
          </a:p>
        </p:txBody>
      </p:sp>
    </p:spTree>
    <p:extLst>
      <p:ext uri="{BB962C8B-B14F-4D97-AF65-F5344CB8AC3E}">
        <p14:creationId xmlns:p14="http://schemas.microsoft.com/office/powerpoint/2010/main" val="826460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65</a:t>
            </a:fld>
            <a:endParaRPr lang="en-US"/>
          </a:p>
        </p:txBody>
      </p:sp>
    </p:spTree>
    <p:extLst>
      <p:ext uri="{BB962C8B-B14F-4D97-AF65-F5344CB8AC3E}">
        <p14:creationId xmlns:p14="http://schemas.microsoft.com/office/powerpoint/2010/main" val="2126834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66</a:t>
            </a:fld>
            <a:endParaRPr lang="en-US"/>
          </a:p>
        </p:txBody>
      </p:sp>
    </p:spTree>
    <p:extLst>
      <p:ext uri="{BB962C8B-B14F-4D97-AF65-F5344CB8AC3E}">
        <p14:creationId xmlns:p14="http://schemas.microsoft.com/office/powerpoint/2010/main" val="3660758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10</a:t>
            </a:fld>
            <a:endParaRPr lang="en-US"/>
          </a:p>
        </p:txBody>
      </p:sp>
    </p:spTree>
    <p:extLst>
      <p:ext uri="{BB962C8B-B14F-4D97-AF65-F5344CB8AC3E}">
        <p14:creationId xmlns:p14="http://schemas.microsoft.com/office/powerpoint/2010/main" val="3126229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13</a:t>
            </a:fld>
            <a:endParaRPr lang="en-US"/>
          </a:p>
        </p:txBody>
      </p:sp>
    </p:spTree>
    <p:extLst>
      <p:ext uri="{BB962C8B-B14F-4D97-AF65-F5344CB8AC3E}">
        <p14:creationId xmlns:p14="http://schemas.microsoft.com/office/powerpoint/2010/main" val="1243613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10"/>
          </p:nvPr>
        </p:nvSpPr>
        <p:spPr/>
        <p:txBody>
          <a:bodyPr/>
          <a:lstStyle/>
          <a:p>
            <a:fld id="{55992286-4AA4-4E55-98B6-FFAF34B74A40}" type="slidenum">
              <a:rPr lang="en-US" smtClean="0"/>
              <a:t>14</a:t>
            </a:fld>
            <a:endParaRPr lang="en-US"/>
          </a:p>
        </p:txBody>
      </p:sp>
    </p:spTree>
    <p:extLst>
      <p:ext uri="{BB962C8B-B14F-4D97-AF65-F5344CB8AC3E}">
        <p14:creationId xmlns:p14="http://schemas.microsoft.com/office/powerpoint/2010/main" val="3081011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15</a:t>
            </a:fld>
            <a:endParaRPr lang="en-US"/>
          </a:p>
        </p:txBody>
      </p:sp>
    </p:spTree>
    <p:extLst>
      <p:ext uri="{BB962C8B-B14F-4D97-AF65-F5344CB8AC3E}">
        <p14:creationId xmlns:p14="http://schemas.microsoft.com/office/powerpoint/2010/main" val="90329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22</a:t>
            </a:fld>
            <a:endParaRPr lang="en-US"/>
          </a:p>
        </p:txBody>
      </p:sp>
    </p:spTree>
    <p:extLst>
      <p:ext uri="{BB962C8B-B14F-4D97-AF65-F5344CB8AC3E}">
        <p14:creationId xmlns:p14="http://schemas.microsoft.com/office/powerpoint/2010/main" val="3898457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24</a:t>
            </a:fld>
            <a:endParaRPr lang="en-US"/>
          </a:p>
        </p:txBody>
      </p:sp>
    </p:spTree>
    <p:extLst>
      <p:ext uri="{BB962C8B-B14F-4D97-AF65-F5344CB8AC3E}">
        <p14:creationId xmlns:p14="http://schemas.microsoft.com/office/powerpoint/2010/main" val="199223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10"/>
          </p:nvPr>
        </p:nvSpPr>
        <p:spPr/>
        <p:txBody>
          <a:bodyPr/>
          <a:lstStyle/>
          <a:p>
            <a:fld id="{55992286-4AA4-4E55-98B6-FFAF34B74A40}" type="slidenum">
              <a:rPr lang="en-US" smtClean="0"/>
              <a:t>27</a:t>
            </a:fld>
            <a:endParaRPr lang="en-US"/>
          </a:p>
        </p:txBody>
      </p:sp>
    </p:spTree>
    <p:extLst>
      <p:ext uri="{BB962C8B-B14F-4D97-AF65-F5344CB8AC3E}">
        <p14:creationId xmlns:p14="http://schemas.microsoft.com/office/powerpoint/2010/main" val="2571518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10"/>
          </p:nvPr>
        </p:nvSpPr>
        <p:spPr/>
        <p:txBody>
          <a:bodyPr/>
          <a:lstStyle/>
          <a:p>
            <a:fld id="{55992286-4AA4-4E55-98B6-FFAF34B74A40}" type="slidenum">
              <a:rPr lang="en-US" smtClean="0"/>
              <a:t>28</a:t>
            </a:fld>
            <a:endParaRPr lang="en-US"/>
          </a:p>
        </p:txBody>
      </p:sp>
    </p:spTree>
    <p:extLst>
      <p:ext uri="{BB962C8B-B14F-4D97-AF65-F5344CB8AC3E}">
        <p14:creationId xmlns:p14="http://schemas.microsoft.com/office/powerpoint/2010/main" val="2564097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4A9C663B-D5C9-40A9-AFE1-CEBCAD93A6D6}"/>
              </a:ext>
            </a:extLst>
          </p:cNvPr>
          <p:cNvSpPr>
            <a:spLocks noGrp="1"/>
          </p:cNvSpPr>
          <p:nvPr>
            <p:ph type="body" sz="quarter" idx="13" hasCustomPrompt="1"/>
          </p:nvPr>
        </p:nvSpPr>
        <p:spPr>
          <a:xfrm>
            <a:off x="1062292" y="1699129"/>
            <a:ext cx="6564635" cy="1729872"/>
          </a:xfrm>
          <a:prstGeom prst="rect">
            <a:avLst/>
          </a:prstGeom>
        </p:spPr>
        <p:txBody>
          <a:bodyPr/>
          <a:lstStyle>
            <a:lvl1pPr marL="0" indent="0">
              <a:buNone/>
              <a:defRPr sz="4400" spc="300">
                <a:latin typeface="Bahnschrift SemiBold" panose="020B0502040204020203" pitchFamily="34" charset="0"/>
              </a:defRPr>
            </a:lvl1pPr>
          </a:lstStyle>
          <a:p>
            <a:pPr lvl="0"/>
            <a:r>
              <a:rPr lang="pl-PL" dirty="0"/>
              <a:t>PRESENTATION TITLE</a:t>
            </a:r>
            <a:endParaRPr lang="en-US" dirty="0"/>
          </a:p>
        </p:txBody>
      </p:sp>
      <p:sp>
        <p:nvSpPr>
          <p:cNvPr id="9" name="Text Placeholder 7">
            <a:extLst>
              <a:ext uri="{FF2B5EF4-FFF2-40B4-BE49-F238E27FC236}">
                <a16:creationId xmlns:a16="http://schemas.microsoft.com/office/drawing/2014/main" xmlns="" id="{009FD033-0A64-42AE-A49D-D8C613FD25F1}"/>
              </a:ext>
            </a:extLst>
          </p:cNvPr>
          <p:cNvSpPr>
            <a:spLocks noGrp="1"/>
          </p:cNvSpPr>
          <p:nvPr>
            <p:ph type="body" sz="quarter" idx="14" hasCustomPrompt="1"/>
          </p:nvPr>
        </p:nvSpPr>
        <p:spPr>
          <a:xfrm>
            <a:off x="1062292" y="3638765"/>
            <a:ext cx="6564635" cy="1047535"/>
          </a:xfrm>
          <a:prstGeom prst="rect">
            <a:avLst/>
          </a:prstGeom>
        </p:spPr>
        <p:txBody>
          <a:bodyPr/>
          <a:lstStyle>
            <a:lvl1pPr marL="0" indent="0">
              <a:buNone/>
              <a:defRPr sz="2800" spc="300">
                <a:latin typeface="Bahnschrift SemiBold" panose="020B0502040204020203" pitchFamily="34" charset="0"/>
              </a:defRPr>
            </a:lvl1pPr>
          </a:lstStyle>
          <a:p>
            <a:pPr lvl="0"/>
            <a:r>
              <a:rPr lang="pl-PL" dirty="0"/>
              <a:t>AUTHOR</a:t>
            </a:r>
            <a:endParaRPr lang="en-US" dirty="0"/>
          </a:p>
        </p:txBody>
      </p:sp>
    </p:spTree>
    <p:extLst>
      <p:ext uri="{BB962C8B-B14F-4D97-AF65-F5344CB8AC3E}">
        <p14:creationId xmlns:p14="http://schemas.microsoft.com/office/powerpoint/2010/main" val="152918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NORMAL">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792127" y="857465"/>
            <a:ext cx="4657761" cy="957299"/>
          </a:xfrm>
          <a:prstGeom prst="rect">
            <a:avLst/>
          </a:prstGeom>
        </p:spPr>
        <p:txBody>
          <a:bodyPr/>
          <a:lstStyle>
            <a:lvl1pPr marL="0" indent="0">
              <a:buNone/>
              <a:defRPr sz="3600" spc="300">
                <a:latin typeface="Malleable-FP" panose="00000500000000000000" pitchFamily="50" charset="0"/>
              </a:defRPr>
            </a:lvl1pPr>
          </a:lstStyle>
          <a:p>
            <a:pPr lvl="0"/>
            <a:r>
              <a:rPr lang="pl-PL" dirty="0" err="1"/>
              <a:t>Text</a:t>
            </a:r>
            <a:endParaRPr lang="en-US" dirty="0"/>
          </a:p>
        </p:txBody>
      </p:sp>
    </p:spTree>
    <p:extLst>
      <p:ext uri="{BB962C8B-B14F-4D97-AF65-F5344CB8AC3E}">
        <p14:creationId xmlns:p14="http://schemas.microsoft.com/office/powerpoint/2010/main" val="175402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37673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xmlns="" id="{337612B7-1133-46F3-9EAD-6B8853334AE5}"/>
              </a:ext>
            </a:extLst>
          </p:cNvPr>
          <p:cNvSpPr/>
          <p:nvPr userDrawn="1"/>
        </p:nvSpPr>
        <p:spPr>
          <a:xfrm>
            <a:off x="1169039" y="2028042"/>
            <a:ext cx="6096000" cy="2585323"/>
          </a:xfrm>
          <a:prstGeom prst="rect">
            <a:avLst/>
          </a:prstGeom>
        </p:spPr>
        <p:txBody>
          <a:bodyPr>
            <a:spAutoFit/>
          </a:bodyPr>
          <a:lstStyle/>
          <a:p>
            <a:pPr lvl="0" algn="ctr"/>
            <a:r>
              <a:rPr lang="pl-PL" sz="5400" b="1" dirty="0">
                <a:solidFill>
                  <a:schemeClr val="accent2">
                    <a:lumMod val="75000"/>
                  </a:schemeClr>
                </a:solidFill>
              </a:rPr>
              <a:t>QUESTIONS </a:t>
            </a:r>
          </a:p>
          <a:p>
            <a:pPr lvl="0" algn="ctr"/>
            <a:r>
              <a:rPr lang="pl-PL" sz="5400" b="1" dirty="0">
                <a:solidFill>
                  <a:schemeClr val="accent2">
                    <a:lumMod val="75000"/>
                  </a:schemeClr>
                </a:solidFill>
                <a:latin typeface="Malleable-FP Thin" panose="00000500000000000000"/>
              </a:rPr>
              <a:t>&amp;</a:t>
            </a:r>
          </a:p>
          <a:p>
            <a:pPr lvl="0" algn="ctr"/>
            <a:r>
              <a:rPr lang="pl-PL" sz="5400" b="1" dirty="0">
                <a:solidFill>
                  <a:schemeClr val="accent2">
                    <a:lumMod val="75000"/>
                  </a:schemeClr>
                </a:solidFill>
                <a:latin typeface="Malleable-FP Thin" panose="00000500000000000000"/>
              </a:rPr>
              <a:t>ANSWERS</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1939129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xmlns="" id="{337612B7-1133-46F3-9EAD-6B8853334AE5}"/>
              </a:ext>
            </a:extLst>
          </p:cNvPr>
          <p:cNvSpPr/>
          <p:nvPr userDrawn="1"/>
        </p:nvSpPr>
        <p:spPr>
          <a:xfrm>
            <a:off x="990600" y="2707838"/>
            <a:ext cx="6096000" cy="923330"/>
          </a:xfrm>
          <a:prstGeom prst="rect">
            <a:avLst/>
          </a:prstGeom>
        </p:spPr>
        <p:txBody>
          <a:bodyPr>
            <a:spAutoFit/>
          </a:bodyPr>
          <a:lstStyle/>
          <a:p>
            <a:pPr lvl="0" algn="ctr"/>
            <a:r>
              <a:rPr lang="pl-PL" sz="5400" b="1" dirty="0">
                <a:solidFill>
                  <a:schemeClr val="accent2">
                    <a:lumMod val="75000"/>
                  </a:schemeClr>
                </a:solidFill>
              </a:rPr>
              <a:t>THANK YOU!</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970169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6881028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2">
            <a:extLst>
              <a:ext uri="{FF2B5EF4-FFF2-40B4-BE49-F238E27FC236}">
                <a16:creationId xmlns:a16="http://schemas.microsoft.com/office/drawing/2014/main" xmlns="" id="{017BC9C4-993B-446E-9C75-59A985BD9500}"/>
              </a:ext>
            </a:extLst>
          </p:cNvPr>
          <p:cNvSpPr txBox="1"/>
          <p:nvPr userDrawn="1"/>
        </p:nvSpPr>
        <p:spPr>
          <a:xfrm>
            <a:off x="8254093" y="6289201"/>
            <a:ext cx="3670300"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11" name="Obraz 10">
            <a:extLst>
              <a:ext uri="{FF2B5EF4-FFF2-40B4-BE49-F238E27FC236}">
                <a16:creationId xmlns:a16="http://schemas.microsoft.com/office/drawing/2014/main" xmlns="" id="{B453993C-1DBA-4DA2-9573-45A4DB872E21}"/>
              </a:ext>
            </a:extLst>
          </p:cNvPr>
          <p:cNvPicPr>
            <a:picLocks noChangeAspect="1"/>
          </p:cNvPicPr>
          <p:nvPr userDrawn="1"/>
        </p:nvPicPr>
        <p:blipFill>
          <a:blip r:embed="rId3"/>
          <a:stretch>
            <a:fillRect/>
          </a:stretch>
        </p:blipFill>
        <p:spPr>
          <a:xfrm>
            <a:off x="7668491" y="394075"/>
            <a:ext cx="3900053" cy="413433"/>
          </a:xfrm>
          <a:prstGeom prst="rect">
            <a:avLst/>
          </a:prstGeom>
        </p:spPr>
      </p:pic>
      <p:pic>
        <p:nvPicPr>
          <p:cNvPr id="4" name="Obraz 3">
            <a:extLst>
              <a:ext uri="{FF2B5EF4-FFF2-40B4-BE49-F238E27FC236}">
                <a16:creationId xmlns:a16="http://schemas.microsoft.com/office/drawing/2014/main" xmlns="" id="{B3F30181-981F-4986-878F-0793602CDC5C}"/>
              </a:ext>
            </a:extLst>
          </p:cNvPr>
          <p:cNvPicPr>
            <a:picLocks noChangeAspect="1"/>
          </p:cNvPicPr>
          <p:nvPr userDrawn="1"/>
        </p:nvPicPr>
        <p:blipFill>
          <a:blip r:embed="rId4"/>
          <a:stretch>
            <a:fillRect/>
          </a:stretch>
        </p:blipFill>
        <p:spPr>
          <a:xfrm>
            <a:off x="5885920" y="898136"/>
            <a:ext cx="6038473" cy="5391065"/>
          </a:xfrm>
          <a:prstGeom prst="rect">
            <a:avLst/>
          </a:prstGeom>
        </p:spPr>
      </p:pic>
      <p:pic>
        <p:nvPicPr>
          <p:cNvPr id="5" name="Obraz 4">
            <a:extLst>
              <a:ext uri="{FF2B5EF4-FFF2-40B4-BE49-F238E27FC236}">
                <a16:creationId xmlns:a16="http://schemas.microsoft.com/office/drawing/2014/main" xmlns="" id="{AA2E8E05-9D4E-472B-BFAB-D6E0718F74D3}"/>
              </a:ext>
            </a:extLst>
          </p:cNvPr>
          <p:cNvPicPr>
            <a:picLocks noChangeAspect="1"/>
          </p:cNvPicPr>
          <p:nvPr userDrawn="1"/>
        </p:nvPicPr>
        <p:blipFill>
          <a:blip r:embed="rId5"/>
          <a:stretch>
            <a:fillRect/>
          </a:stretch>
        </p:blipFill>
        <p:spPr>
          <a:xfrm>
            <a:off x="1" y="2429435"/>
            <a:ext cx="1246094" cy="4229098"/>
          </a:xfrm>
          <a:prstGeom prst="rect">
            <a:avLst/>
          </a:prstGeom>
        </p:spPr>
      </p:pic>
      <p:sp>
        <p:nvSpPr>
          <p:cNvPr id="8" name="TextBox 2">
            <a:extLst>
              <a:ext uri="{FF2B5EF4-FFF2-40B4-BE49-F238E27FC236}">
                <a16:creationId xmlns:a16="http://schemas.microsoft.com/office/drawing/2014/main" xmlns="" id="{017BC9C4-993B-446E-9C75-59A985BD9500}"/>
              </a:ext>
            </a:extLst>
          </p:cNvPr>
          <p:cNvSpPr txBox="1"/>
          <p:nvPr userDrawn="1"/>
        </p:nvSpPr>
        <p:spPr>
          <a:xfrm>
            <a:off x="1246095" y="6289201"/>
            <a:ext cx="3670300" cy="369332"/>
          </a:xfrm>
          <a:prstGeom prst="rect">
            <a:avLst/>
          </a:prstGeom>
          <a:noFill/>
        </p:spPr>
        <p:txBody>
          <a:bodyPr wrap="square" rtlCol="0">
            <a:spAutoFit/>
          </a:bodyPr>
          <a:lstStyle/>
          <a:p>
            <a:r>
              <a:rPr lang="en-US" dirty="0">
                <a:latin typeface="Malleable-FP Thin" panose="00000500000000000000" pitchFamily="50" charset="0"/>
              </a:rPr>
              <a:t>www.devenv.pl</a:t>
            </a:r>
          </a:p>
        </p:txBody>
      </p:sp>
      <p:pic>
        <p:nvPicPr>
          <p:cNvPr id="5126" name="Picture 6" descr="devenv"/>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48398" y="226141"/>
            <a:ext cx="749299" cy="74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000135"/>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7"/>
          <p:cNvSpPr txBox="1"/>
          <p:nvPr userDrawn="1"/>
        </p:nvSpPr>
        <p:spPr>
          <a:xfrm>
            <a:off x="997697" y="446902"/>
            <a:ext cx="7347098" cy="307777"/>
          </a:xfrm>
          <a:prstGeom prst="rect">
            <a:avLst/>
          </a:prstGeom>
          <a:noFill/>
        </p:spPr>
        <p:txBody>
          <a:bodyPr wrap="square" rtlCol="0">
            <a:spAutoFit/>
          </a:bodyPr>
          <a:lstStyle/>
          <a:p>
            <a:r>
              <a:rPr lang="en-US" sz="1400" b="0" i="0" u="none" strike="noStrike" kern="1200" spc="300" baseline="0" dirty="0">
                <a:solidFill>
                  <a:schemeClr val="tx1"/>
                </a:solidFill>
                <a:latin typeface="Calibri Light" panose="020F0302020204030204" pitchFamily="34" charset="0"/>
                <a:ea typeface="+mn-ea"/>
                <a:cs typeface="+mn-cs"/>
              </a:rPr>
              <a:t>Big Data: </a:t>
            </a:r>
            <a:r>
              <a:rPr lang="en-US" sz="1400" b="0" i="0" u="none" strike="noStrike" kern="1200" spc="300" baseline="0" dirty="0" err="1">
                <a:solidFill>
                  <a:schemeClr val="tx1"/>
                </a:solidFill>
                <a:latin typeface="Calibri Light" panose="020F0302020204030204" pitchFamily="34" charset="0"/>
                <a:ea typeface="+mn-ea"/>
                <a:cs typeface="+mn-cs"/>
              </a:rPr>
              <a:t>Okiełznaj</a:t>
            </a:r>
            <a:r>
              <a:rPr lang="en-US" sz="1400" b="0" i="0" u="none" strike="noStrike" kern="1200" spc="300" baseline="0" dirty="0">
                <a:solidFill>
                  <a:schemeClr val="tx1"/>
                </a:solidFill>
                <a:latin typeface="Calibri Light" panose="020F0302020204030204" pitchFamily="34" charset="0"/>
                <a:ea typeface="+mn-ea"/>
                <a:cs typeface="+mn-cs"/>
              </a:rPr>
              <a:t> </a:t>
            </a:r>
            <a:r>
              <a:rPr lang="en-US" sz="1400" b="0" i="0" u="none" strike="noStrike" kern="1200" spc="300" baseline="0" dirty="0" err="1">
                <a:solidFill>
                  <a:schemeClr val="tx1"/>
                </a:solidFill>
                <a:latin typeface="Calibri Light" panose="020F0302020204030204" pitchFamily="34" charset="0"/>
                <a:ea typeface="+mn-ea"/>
                <a:cs typeface="+mn-cs"/>
              </a:rPr>
              <a:t>siłę</a:t>
            </a:r>
            <a:r>
              <a:rPr lang="en-US" sz="1400" b="0" i="0" u="none" strike="noStrike" kern="1200" spc="300" baseline="0" dirty="0">
                <a:solidFill>
                  <a:schemeClr val="tx1"/>
                </a:solidFill>
                <a:latin typeface="Calibri Light" panose="020F0302020204030204" pitchFamily="34" charset="0"/>
                <a:ea typeface="+mn-ea"/>
                <a:cs typeface="+mn-cs"/>
              </a:rPr>
              <a:t> </a:t>
            </a:r>
            <a:r>
              <a:rPr lang="en-US" sz="1400" b="0" i="0" u="none" strike="noStrike" kern="1200" spc="300" baseline="0" dirty="0" err="1">
                <a:solidFill>
                  <a:schemeClr val="tx1"/>
                </a:solidFill>
                <a:latin typeface="Calibri Light" panose="020F0302020204030204" pitchFamily="34" charset="0"/>
                <a:ea typeface="+mn-ea"/>
                <a:cs typeface="+mn-cs"/>
              </a:rPr>
              <a:t>narowistych</a:t>
            </a:r>
            <a:r>
              <a:rPr lang="en-US" sz="1400" b="0" i="0" u="none" strike="noStrike" kern="1200" spc="300" baseline="0" dirty="0">
                <a:solidFill>
                  <a:schemeClr val="tx1"/>
                </a:solidFill>
                <a:latin typeface="Calibri Light" panose="020F0302020204030204" pitchFamily="34" charset="0"/>
                <a:ea typeface="+mn-ea"/>
                <a:cs typeface="+mn-cs"/>
              </a:rPr>
              <a:t> </a:t>
            </a:r>
            <a:r>
              <a:rPr lang="en-US" sz="1400" b="0" i="0" u="none" strike="noStrike" kern="1200" spc="300" baseline="0" dirty="0" err="1">
                <a:solidFill>
                  <a:schemeClr val="tx1"/>
                </a:solidFill>
                <a:latin typeface="Calibri Light" panose="020F0302020204030204" pitchFamily="34" charset="0"/>
                <a:ea typeface="+mn-ea"/>
                <a:cs typeface="+mn-cs"/>
              </a:rPr>
              <a:t>strumieni</a:t>
            </a:r>
            <a:r>
              <a:rPr lang="en-US" sz="1400" b="0" i="0" u="none" strike="noStrike" kern="1200" spc="300" baseline="0" dirty="0">
                <a:solidFill>
                  <a:schemeClr val="tx1"/>
                </a:solidFill>
                <a:latin typeface="Calibri Light" panose="020F0302020204030204" pitchFamily="34" charset="0"/>
                <a:ea typeface="+mn-ea"/>
                <a:cs typeface="+mn-cs"/>
              </a:rPr>
              <a:t> </a:t>
            </a:r>
            <a:r>
              <a:rPr lang="en-US" sz="1400" b="0" i="0" u="none" strike="noStrike" kern="1200" spc="300" baseline="0" dirty="0" err="1">
                <a:solidFill>
                  <a:schemeClr val="tx1"/>
                </a:solidFill>
                <a:latin typeface="Calibri Light" panose="020F0302020204030204" pitchFamily="34" charset="0"/>
                <a:ea typeface="+mn-ea"/>
                <a:cs typeface="+mn-cs"/>
              </a:rPr>
              <a:t>danych</a:t>
            </a:r>
            <a:endParaRPr lang="en-US" sz="1400" spc="0" baseline="0" dirty="0">
              <a:latin typeface="Calibri Light" panose="020F0302020204030204" pitchFamily="34" charset="0"/>
            </a:endParaRPr>
          </a:p>
        </p:txBody>
      </p:sp>
      <p:pic>
        <p:nvPicPr>
          <p:cNvPr id="11" name="Obraz 10">
            <a:extLst>
              <a:ext uri="{FF2B5EF4-FFF2-40B4-BE49-F238E27FC236}">
                <a16:creationId xmlns:a16="http://schemas.microsoft.com/office/drawing/2014/main" xmlns="" id="{C4DAD766-6EF3-44ED-873B-049203AF4B1F}"/>
              </a:ext>
            </a:extLst>
          </p:cNvPr>
          <p:cNvPicPr>
            <a:picLocks noChangeAspect="1"/>
          </p:cNvPicPr>
          <p:nvPr userDrawn="1"/>
        </p:nvPicPr>
        <p:blipFill>
          <a:blip r:embed="rId4"/>
          <a:stretch>
            <a:fillRect/>
          </a:stretch>
        </p:blipFill>
        <p:spPr>
          <a:xfrm>
            <a:off x="7668491" y="394075"/>
            <a:ext cx="3900053" cy="413433"/>
          </a:xfrm>
          <a:prstGeom prst="rect">
            <a:avLst/>
          </a:prstGeom>
        </p:spPr>
      </p:pic>
      <p:pic>
        <p:nvPicPr>
          <p:cNvPr id="5" name="Obraz 4">
            <a:extLst>
              <a:ext uri="{FF2B5EF4-FFF2-40B4-BE49-F238E27FC236}">
                <a16:creationId xmlns:a16="http://schemas.microsoft.com/office/drawing/2014/main" xmlns="" id="{594F8B33-1181-4A59-AFB7-C9CE85C267E0}"/>
              </a:ext>
            </a:extLst>
          </p:cNvPr>
          <p:cNvPicPr>
            <a:picLocks noChangeAspect="1"/>
          </p:cNvPicPr>
          <p:nvPr userDrawn="1"/>
        </p:nvPicPr>
        <p:blipFill>
          <a:blip r:embed="rId5"/>
          <a:stretch>
            <a:fillRect/>
          </a:stretch>
        </p:blipFill>
        <p:spPr>
          <a:xfrm>
            <a:off x="1" y="2429435"/>
            <a:ext cx="1246094" cy="4229098"/>
          </a:xfrm>
          <a:prstGeom prst="rect">
            <a:avLst/>
          </a:prstGeom>
        </p:spPr>
      </p:pic>
      <p:pic>
        <p:nvPicPr>
          <p:cNvPr id="7" name="Picture 6" descr="devenv"/>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48398" y="226141"/>
            <a:ext cx="749299" cy="74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961115"/>
      </p:ext>
    </p:extLst>
  </p:cSld>
  <p:clrMap bg1="lt1" tx1="dk1" bg2="lt2" tx2="dk2" accent1="accent1" accent2="accent2" accent3="accent3" accent4="accent4" accent5="accent5" accent6="accent6" hlink="hlink" folHlink="folHlink"/>
  <p:sldLayoutIdLst>
    <p:sldLayoutId id="2147483651" r:id="rId1"/>
    <p:sldLayoutId id="214748366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Obraz 6">
            <a:extLst>
              <a:ext uri="{FF2B5EF4-FFF2-40B4-BE49-F238E27FC236}">
                <a16:creationId xmlns:a16="http://schemas.microsoft.com/office/drawing/2014/main" xmlns="" id="{26412458-DE38-4AA7-8B61-782768E41574}"/>
              </a:ext>
            </a:extLst>
          </p:cNvPr>
          <p:cNvPicPr>
            <a:picLocks noChangeAspect="1"/>
          </p:cNvPicPr>
          <p:nvPr userDrawn="1"/>
        </p:nvPicPr>
        <p:blipFill>
          <a:blip r:embed="rId5"/>
          <a:stretch>
            <a:fillRect/>
          </a:stretch>
        </p:blipFill>
        <p:spPr>
          <a:xfrm>
            <a:off x="7668491" y="394075"/>
            <a:ext cx="3900053" cy="413433"/>
          </a:xfrm>
          <a:prstGeom prst="rect">
            <a:avLst/>
          </a:prstGeom>
        </p:spPr>
      </p:pic>
      <p:pic>
        <p:nvPicPr>
          <p:cNvPr id="8" name="Obraz 7">
            <a:extLst>
              <a:ext uri="{FF2B5EF4-FFF2-40B4-BE49-F238E27FC236}">
                <a16:creationId xmlns:a16="http://schemas.microsoft.com/office/drawing/2014/main" xmlns="" id="{F72883AA-99FA-47D9-866C-AE2E3F2E22B1}"/>
              </a:ext>
            </a:extLst>
          </p:cNvPr>
          <p:cNvPicPr>
            <a:picLocks noChangeAspect="1"/>
          </p:cNvPicPr>
          <p:nvPr userDrawn="1"/>
        </p:nvPicPr>
        <p:blipFill>
          <a:blip r:embed="rId6"/>
          <a:stretch>
            <a:fillRect/>
          </a:stretch>
        </p:blipFill>
        <p:spPr>
          <a:xfrm>
            <a:off x="1" y="2429435"/>
            <a:ext cx="1246094" cy="4229098"/>
          </a:xfrm>
          <a:prstGeom prst="rect">
            <a:avLst/>
          </a:prstGeom>
        </p:spPr>
      </p:pic>
      <p:pic>
        <p:nvPicPr>
          <p:cNvPr id="3" name="Obraz 2">
            <a:extLst>
              <a:ext uri="{FF2B5EF4-FFF2-40B4-BE49-F238E27FC236}">
                <a16:creationId xmlns:a16="http://schemas.microsoft.com/office/drawing/2014/main" xmlns="" id="{2B93437F-B4B0-4902-9A87-8E5F539D43CB}"/>
              </a:ext>
            </a:extLst>
          </p:cNvPr>
          <p:cNvPicPr>
            <a:picLocks noChangeAspect="1"/>
          </p:cNvPicPr>
          <p:nvPr userDrawn="1"/>
        </p:nvPicPr>
        <p:blipFill>
          <a:blip r:embed="rId7"/>
          <a:stretch>
            <a:fillRect/>
          </a:stretch>
        </p:blipFill>
        <p:spPr>
          <a:xfrm>
            <a:off x="5345238" y="1646782"/>
            <a:ext cx="6635276" cy="4494041"/>
          </a:xfrm>
          <a:prstGeom prst="rect">
            <a:avLst/>
          </a:prstGeom>
        </p:spPr>
      </p:pic>
      <p:sp>
        <p:nvSpPr>
          <p:cNvPr id="10" name="TextBox 2">
            <a:extLst>
              <a:ext uri="{FF2B5EF4-FFF2-40B4-BE49-F238E27FC236}">
                <a16:creationId xmlns:a16="http://schemas.microsoft.com/office/drawing/2014/main" xmlns="" id="{017BC9C4-993B-446E-9C75-59A985BD9500}"/>
              </a:ext>
            </a:extLst>
          </p:cNvPr>
          <p:cNvSpPr txBox="1"/>
          <p:nvPr userDrawn="1"/>
        </p:nvSpPr>
        <p:spPr>
          <a:xfrm>
            <a:off x="8254093" y="6289201"/>
            <a:ext cx="3670300"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sp>
        <p:nvSpPr>
          <p:cNvPr id="11" name="TextBox 2">
            <a:extLst>
              <a:ext uri="{FF2B5EF4-FFF2-40B4-BE49-F238E27FC236}">
                <a16:creationId xmlns:a16="http://schemas.microsoft.com/office/drawing/2014/main" xmlns="" id="{017BC9C4-993B-446E-9C75-59A985BD9500}"/>
              </a:ext>
            </a:extLst>
          </p:cNvPr>
          <p:cNvSpPr txBox="1"/>
          <p:nvPr userDrawn="1"/>
        </p:nvSpPr>
        <p:spPr>
          <a:xfrm>
            <a:off x="1246095" y="6289201"/>
            <a:ext cx="3670300" cy="369332"/>
          </a:xfrm>
          <a:prstGeom prst="rect">
            <a:avLst/>
          </a:prstGeom>
          <a:noFill/>
        </p:spPr>
        <p:txBody>
          <a:bodyPr wrap="square" rtlCol="0">
            <a:spAutoFit/>
          </a:bodyPr>
          <a:lstStyle/>
          <a:p>
            <a:r>
              <a:rPr lang="en-US" dirty="0">
                <a:latin typeface="Malleable-FP Thin" panose="00000500000000000000" pitchFamily="50" charset="0"/>
              </a:rPr>
              <a:t>www.devenv.pl</a:t>
            </a:r>
          </a:p>
        </p:txBody>
      </p:sp>
      <p:pic>
        <p:nvPicPr>
          <p:cNvPr id="12" name="Picture 6" descr="devenv"/>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248398" y="226141"/>
            <a:ext cx="749299" cy="74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51272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com-strat.com/the-current-state-of-internet-of-things-and-its-challenges/"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ververica.com/what-is-stream-processi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flink.apache.org/news/2017/04/04/dynamic-tables.html"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docs.microsoft.com/pl-pl/azure/event-hubs/event-hubs-abou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prathapkudupublog.com/2018/02/apache-zookeeper.html"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azure.microsoft.com/en-us/services/data-factor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52796" y="2072950"/>
            <a:ext cx="7586404" cy="2862322"/>
          </a:xfrm>
          <a:prstGeom prst="rect">
            <a:avLst/>
          </a:prstGeom>
          <a:noFill/>
        </p:spPr>
        <p:txBody>
          <a:bodyPr wrap="square" rtlCol="0">
            <a:spAutoFit/>
          </a:bodyPr>
          <a:lstStyle/>
          <a:p>
            <a:r>
              <a:rPr lang="en-GB" sz="6000" b="1" spc="300" dirty="0" err="1">
                <a:solidFill>
                  <a:srgbClr val="FF5F00"/>
                </a:solidFill>
                <a:latin typeface="+mj-lt"/>
              </a:rPr>
              <a:t>Okiełznaj</a:t>
            </a:r>
            <a:r>
              <a:rPr lang="en-GB" sz="6000" b="1" spc="300" dirty="0">
                <a:solidFill>
                  <a:srgbClr val="FF5F00"/>
                </a:solidFill>
                <a:latin typeface="+mj-lt"/>
              </a:rPr>
              <a:t> </a:t>
            </a:r>
            <a:r>
              <a:rPr lang="en-GB" sz="6000" b="1" spc="300" dirty="0" err="1">
                <a:solidFill>
                  <a:srgbClr val="FF5F00"/>
                </a:solidFill>
                <a:latin typeface="+mj-lt"/>
              </a:rPr>
              <a:t>siłę</a:t>
            </a:r>
            <a:r>
              <a:rPr lang="en-GB" sz="6000" b="1" spc="300" dirty="0">
                <a:solidFill>
                  <a:srgbClr val="FF5F00"/>
                </a:solidFill>
                <a:latin typeface="+mj-lt"/>
              </a:rPr>
              <a:t> </a:t>
            </a:r>
            <a:r>
              <a:rPr lang="en-GB" sz="6000" b="1" spc="300" dirty="0" err="1">
                <a:solidFill>
                  <a:srgbClr val="FF5F00"/>
                </a:solidFill>
                <a:latin typeface="+mj-lt"/>
              </a:rPr>
              <a:t>narowistych</a:t>
            </a:r>
            <a:r>
              <a:rPr lang="en-GB" sz="6000" b="1" spc="300" dirty="0">
                <a:solidFill>
                  <a:srgbClr val="FF5F00"/>
                </a:solidFill>
                <a:latin typeface="+mj-lt"/>
              </a:rPr>
              <a:t> </a:t>
            </a:r>
          </a:p>
          <a:p>
            <a:r>
              <a:rPr lang="en-GB" sz="6000" b="1" spc="300" dirty="0" err="1">
                <a:solidFill>
                  <a:srgbClr val="FF5F00"/>
                </a:solidFill>
                <a:latin typeface="+mj-lt"/>
              </a:rPr>
              <a:t>strumieni</a:t>
            </a:r>
            <a:endParaRPr lang="en-GB" sz="6000" b="1" spc="300" dirty="0">
              <a:solidFill>
                <a:srgbClr val="FF5F00"/>
              </a:solidFill>
              <a:latin typeface="+mj-lt"/>
            </a:endParaRPr>
          </a:p>
        </p:txBody>
      </p:sp>
      <p:pic>
        <p:nvPicPr>
          <p:cNvPr id="1028" name="Picture 4" descr="Znalezione obrazy dla zapytania big data">
            <a:extLst>
              <a:ext uri="{FF2B5EF4-FFF2-40B4-BE49-F238E27FC236}">
                <a16:creationId xmlns:a16="http://schemas.microsoft.com/office/drawing/2014/main" xmlns="" id="{360D03E8-9C2A-4C2B-A0B6-FBDD82BC8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4363" y="157595"/>
            <a:ext cx="2581275" cy="1771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163CEF57-57F7-49CA-B829-FCFEC4739AB5}"/>
              </a:ext>
            </a:extLst>
          </p:cNvPr>
          <p:cNvSpPr txBox="1"/>
          <p:nvPr/>
        </p:nvSpPr>
        <p:spPr>
          <a:xfrm>
            <a:off x="1252796" y="4801978"/>
            <a:ext cx="3633529" cy="707886"/>
          </a:xfrm>
          <a:prstGeom prst="rect">
            <a:avLst/>
          </a:prstGeom>
          <a:noFill/>
        </p:spPr>
        <p:txBody>
          <a:bodyPr wrap="square" rtlCol="0">
            <a:spAutoFit/>
          </a:bodyPr>
          <a:lstStyle/>
          <a:p>
            <a:r>
              <a:rPr lang="en-US" sz="2000" b="1" dirty="0" err="1">
                <a:solidFill>
                  <a:schemeClr val="tx1">
                    <a:lumMod val="65000"/>
                    <a:lumOff val="35000"/>
                  </a:schemeClr>
                </a:solidFill>
                <a:latin typeface="+mj-lt"/>
              </a:rPr>
              <a:t>Bartłomiej</a:t>
            </a:r>
            <a:r>
              <a:rPr lang="en-US" sz="2000" b="1" dirty="0">
                <a:solidFill>
                  <a:schemeClr val="tx1">
                    <a:lumMod val="65000"/>
                    <a:lumOff val="35000"/>
                  </a:schemeClr>
                </a:solidFill>
                <a:latin typeface="+mj-lt"/>
              </a:rPr>
              <a:t> Michalski</a:t>
            </a:r>
            <a:r>
              <a:rPr lang="en-US" sz="2000" dirty="0">
                <a:latin typeface="+mj-lt"/>
              </a:rPr>
              <a:t> </a:t>
            </a:r>
          </a:p>
          <a:p>
            <a:r>
              <a:rPr lang="en-US" sz="2000" b="1" dirty="0">
                <a:solidFill>
                  <a:schemeClr val="tx1">
                    <a:lumMod val="65000"/>
                    <a:lumOff val="35000"/>
                  </a:schemeClr>
                </a:solidFill>
                <a:latin typeface="+mj-lt"/>
              </a:rPr>
              <a:t>Kamil Dworak</a:t>
            </a:r>
          </a:p>
        </p:txBody>
      </p:sp>
    </p:spTree>
    <p:extLst>
      <p:ext uri="{BB962C8B-B14F-4D97-AF65-F5344CB8AC3E}">
        <p14:creationId xmlns:p14="http://schemas.microsoft.com/office/powerpoint/2010/main" val="3868616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B2E2000-5E1A-461A-AF72-79E07742676C}"/>
              </a:ext>
            </a:extLst>
          </p:cNvPr>
          <p:cNvSpPr>
            <a:spLocks noGrp="1"/>
          </p:cNvSpPr>
          <p:nvPr>
            <p:ph type="body" sz="quarter" idx="13"/>
          </p:nvPr>
        </p:nvSpPr>
        <p:spPr>
          <a:xfrm>
            <a:off x="879322" y="989903"/>
            <a:ext cx="9451794" cy="717974"/>
          </a:xfrm>
        </p:spPr>
        <p:txBody>
          <a:bodyPr>
            <a:noAutofit/>
          </a:bodyPr>
          <a:lstStyle/>
          <a:p>
            <a:r>
              <a:rPr lang="en-GB" sz="4600" b="1" dirty="0">
                <a:solidFill>
                  <a:srgbClr val="FF7100"/>
                </a:solidFill>
                <a:latin typeface="+mj-lt"/>
              </a:rPr>
              <a:t>Lambda Architecture</a:t>
            </a:r>
            <a:endParaRPr lang="pl-PL" sz="4600" b="1" dirty="0">
              <a:solidFill>
                <a:srgbClr val="FF7100"/>
              </a:solidFill>
              <a:latin typeface="+mj-lt"/>
            </a:endParaRPr>
          </a:p>
        </p:txBody>
      </p:sp>
      <p:grpSp>
        <p:nvGrpSpPr>
          <p:cNvPr id="74" name="Group 73">
            <a:extLst>
              <a:ext uri="{FF2B5EF4-FFF2-40B4-BE49-F238E27FC236}">
                <a16:creationId xmlns:a16="http://schemas.microsoft.com/office/drawing/2014/main" xmlns="" id="{C7A9F9D6-8D0C-4692-B7AA-70EAF65EEF9B}"/>
              </a:ext>
            </a:extLst>
          </p:cNvPr>
          <p:cNvGrpSpPr/>
          <p:nvPr/>
        </p:nvGrpSpPr>
        <p:grpSpPr>
          <a:xfrm>
            <a:off x="3978709" y="2185639"/>
            <a:ext cx="5964463" cy="2141580"/>
            <a:chOff x="1969941" y="1591765"/>
            <a:chExt cx="9362234" cy="3029526"/>
          </a:xfrm>
        </p:grpSpPr>
        <p:sp>
          <p:nvSpPr>
            <p:cNvPr id="75" name="TextBox 74">
              <a:extLst>
                <a:ext uri="{FF2B5EF4-FFF2-40B4-BE49-F238E27FC236}">
                  <a16:creationId xmlns:a16="http://schemas.microsoft.com/office/drawing/2014/main" xmlns="" id="{A4F29073-CC63-42BE-8580-95D9217D362A}"/>
                </a:ext>
              </a:extLst>
            </p:cNvPr>
            <p:cNvSpPr txBox="1"/>
            <p:nvPr/>
          </p:nvSpPr>
          <p:spPr>
            <a:xfrm>
              <a:off x="9090399" y="2289212"/>
              <a:ext cx="1629985" cy="519200"/>
            </a:xfrm>
            <a:prstGeom prst="rect">
              <a:avLst/>
            </a:prstGeom>
            <a:noFill/>
          </p:spPr>
          <p:txBody>
            <a:bodyPr wrap="none" lIns="137160" tIns="109728" rIns="137160" bIns="109728" rtlCol="0">
              <a:spAutoFit/>
            </a:bodyPr>
            <a:lstStyle/>
            <a:p>
              <a:pPr>
                <a:lnSpc>
                  <a:spcPct val="90000"/>
                </a:lnSpc>
                <a:spcAft>
                  <a:spcPts val="450"/>
                </a:spcAft>
              </a:pPr>
              <a:r>
                <a:rPr lang="en-AU" sz="1050" b="1" dirty="0">
                  <a:solidFill>
                    <a:schemeClr val="tx1">
                      <a:lumMod val="65000"/>
                      <a:lumOff val="35000"/>
                    </a:schemeClr>
                  </a:solidFill>
                </a:rPr>
                <a:t>BATCH LAYER</a:t>
              </a:r>
            </a:p>
          </p:txBody>
        </p:sp>
        <p:grpSp>
          <p:nvGrpSpPr>
            <p:cNvPr id="76" name="Group 75">
              <a:extLst>
                <a:ext uri="{FF2B5EF4-FFF2-40B4-BE49-F238E27FC236}">
                  <a16:creationId xmlns:a16="http://schemas.microsoft.com/office/drawing/2014/main" xmlns="" id="{BAC0A8AC-9660-47AF-A158-31EA5F0103EB}"/>
                </a:ext>
              </a:extLst>
            </p:cNvPr>
            <p:cNvGrpSpPr/>
            <p:nvPr/>
          </p:nvGrpSpPr>
          <p:grpSpPr>
            <a:xfrm>
              <a:off x="1969941" y="1591765"/>
              <a:ext cx="9362234" cy="3029526"/>
              <a:chOff x="1969941" y="1591765"/>
              <a:chExt cx="9362234" cy="3029526"/>
            </a:xfrm>
          </p:grpSpPr>
          <p:sp>
            <p:nvSpPr>
              <p:cNvPr id="77" name="Rectangle 76">
                <a:extLst>
                  <a:ext uri="{FF2B5EF4-FFF2-40B4-BE49-F238E27FC236}">
                    <a16:creationId xmlns:a16="http://schemas.microsoft.com/office/drawing/2014/main" xmlns="" id="{33FA317C-811B-43AA-9267-F4FFFB7C28E8}"/>
                  </a:ext>
                </a:extLst>
              </p:cNvPr>
              <p:cNvSpPr/>
              <p:nvPr/>
            </p:nvSpPr>
            <p:spPr bwMode="auto">
              <a:xfrm>
                <a:off x="6529495" y="2202614"/>
                <a:ext cx="1835496" cy="64796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Precomputed Views</a:t>
                </a:r>
              </a:p>
            </p:txBody>
          </p:sp>
          <p:cxnSp>
            <p:nvCxnSpPr>
              <p:cNvPr id="78" name="Straight Arrow Connector 77">
                <a:extLst>
                  <a:ext uri="{FF2B5EF4-FFF2-40B4-BE49-F238E27FC236}">
                    <a16:creationId xmlns:a16="http://schemas.microsoft.com/office/drawing/2014/main" xmlns="" id="{A7922162-1050-4451-9196-231600515BCD}"/>
                  </a:ext>
                </a:extLst>
              </p:cNvPr>
              <p:cNvCxnSpPr>
                <a:cxnSpLocks/>
                <a:stCxn id="82" idx="3"/>
                <a:endCxn id="77" idx="1"/>
              </p:cNvCxnSpPr>
              <p:nvPr/>
            </p:nvCxnSpPr>
            <p:spPr>
              <a:xfrm>
                <a:off x="5537902" y="2526595"/>
                <a:ext cx="991594" cy="0"/>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nvGrpSpPr>
              <p:cNvPr id="79" name="Group 78">
                <a:extLst>
                  <a:ext uri="{FF2B5EF4-FFF2-40B4-BE49-F238E27FC236}">
                    <a16:creationId xmlns:a16="http://schemas.microsoft.com/office/drawing/2014/main" xmlns="" id="{6B063648-F601-4938-88E2-D07754D0CCBC}"/>
                  </a:ext>
                </a:extLst>
              </p:cNvPr>
              <p:cNvGrpSpPr/>
              <p:nvPr/>
            </p:nvGrpSpPr>
            <p:grpSpPr>
              <a:xfrm>
                <a:off x="1969941" y="1591765"/>
                <a:ext cx="9362234" cy="3029526"/>
                <a:chOff x="1969941" y="1591765"/>
                <a:chExt cx="9362234" cy="3029526"/>
              </a:xfrm>
            </p:grpSpPr>
            <p:sp>
              <p:nvSpPr>
                <p:cNvPr id="80" name="Rectangle 79">
                  <a:extLst>
                    <a:ext uri="{FF2B5EF4-FFF2-40B4-BE49-F238E27FC236}">
                      <a16:creationId xmlns:a16="http://schemas.microsoft.com/office/drawing/2014/main" xmlns="" id="{B2FF538D-86F3-41E4-998E-4A827C878DBF}"/>
                    </a:ext>
                  </a:extLst>
                </p:cNvPr>
                <p:cNvSpPr/>
                <p:nvPr/>
              </p:nvSpPr>
              <p:spPr bwMode="auto">
                <a:xfrm>
                  <a:off x="6093078" y="3511351"/>
                  <a:ext cx="2418709" cy="566464"/>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Batch View</a:t>
                  </a:r>
                </a:p>
              </p:txBody>
            </p:sp>
            <p:sp>
              <p:nvSpPr>
                <p:cNvPr id="81" name="Rectangular Callout 11">
                  <a:extLst>
                    <a:ext uri="{FF2B5EF4-FFF2-40B4-BE49-F238E27FC236}">
                      <a16:creationId xmlns:a16="http://schemas.microsoft.com/office/drawing/2014/main" xmlns="" id="{B7CE25A3-2280-4F28-9992-C12DBFDE202D}"/>
                    </a:ext>
                  </a:extLst>
                </p:cNvPr>
                <p:cNvSpPr/>
                <p:nvPr/>
              </p:nvSpPr>
              <p:spPr bwMode="auto">
                <a:xfrm>
                  <a:off x="9670295" y="3927045"/>
                  <a:ext cx="1232380" cy="694246"/>
                </a:xfrm>
                <a:prstGeom prst="wedgeRectCallout">
                  <a:avLst>
                    <a:gd name="adj1" fmla="val -2804"/>
                    <a:gd name="adj2" fmla="val 76928"/>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Queries</a:t>
                  </a:r>
                </a:p>
              </p:txBody>
            </p:sp>
            <p:sp>
              <p:nvSpPr>
                <p:cNvPr id="82" name="Rectangle 81">
                  <a:extLst>
                    <a:ext uri="{FF2B5EF4-FFF2-40B4-BE49-F238E27FC236}">
                      <a16:creationId xmlns:a16="http://schemas.microsoft.com/office/drawing/2014/main" xmlns="" id="{3996746E-E246-4CB3-91AB-EE4EFC2E5DBA}"/>
                    </a:ext>
                  </a:extLst>
                </p:cNvPr>
                <p:cNvSpPr/>
                <p:nvPr/>
              </p:nvSpPr>
              <p:spPr bwMode="auto">
                <a:xfrm>
                  <a:off x="4120666" y="2202614"/>
                  <a:ext cx="1417236" cy="64796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All Data</a:t>
                  </a:r>
                </a:p>
              </p:txBody>
            </p:sp>
            <p:cxnSp>
              <p:nvCxnSpPr>
                <p:cNvPr id="83" name="Elbow Connector 36">
                  <a:extLst>
                    <a:ext uri="{FF2B5EF4-FFF2-40B4-BE49-F238E27FC236}">
                      <a16:creationId xmlns:a16="http://schemas.microsoft.com/office/drawing/2014/main" xmlns="" id="{C3A7F98C-D46A-443C-85D9-689678DC99CE}"/>
                    </a:ext>
                  </a:extLst>
                </p:cNvPr>
                <p:cNvCxnSpPr>
                  <a:cxnSpLocks/>
                  <a:stCxn id="123" idx="3"/>
                  <a:endCxn id="87" idx="1"/>
                </p:cNvCxnSpPr>
                <p:nvPr/>
              </p:nvCxnSpPr>
              <p:spPr>
                <a:xfrm flipV="1">
                  <a:off x="1969941" y="2372403"/>
                  <a:ext cx="1869916" cy="1295797"/>
                </a:xfrm>
                <a:prstGeom prst="bentConnector3">
                  <a:avLst/>
                </a:prstGeom>
                <a:ln>
                  <a:headEnd type="none"/>
                  <a:tailEnd type="triangle"/>
                </a:ln>
              </p:spPr>
              <p:style>
                <a:lnRef idx="3">
                  <a:schemeClr val="accent1"/>
                </a:lnRef>
                <a:fillRef idx="0">
                  <a:schemeClr val="accent1"/>
                </a:fillRef>
                <a:effectRef idx="2">
                  <a:schemeClr val="accent1"/>
                </a:effectRef>
                <a:fontRef idx="minor">
                  <a:schemeClr val="tx1"/>
                </a:fontRef>
              </p:style>
            </p:cxnSp>
            <p:cxnSp>
              <p:nvCxnSpPr>
                <p:cNvPr id="84" name="Elbow Connector 38">
                  <a:extLst>
                    <a:ext uri="{FF2B5EF4-FFF2-40B4-BE49-F238E27FC236}">
                      <a16:creationId xmlns:a16="http://schemas.microsoft.com/office/drawing/2014/main" xmlns="" id="{AE03278A-A1AB-47C8-A842-2EF42D461DEB}"/>
                    </a:ext>
                  </a:extLst>
                </p:cNvPr>
                <p:cNvCxnSpPr>
                  <a:stCxn id="80" idx="3"/>
                  <a:endCxn id="81" idx="1"/>
                </p:cNvCxnSpPr>
                <p:nvPr/>
              </p:nvCxnSpPr>
              <p:spPr>
                <a:xfrm>
                  <a:off x="8511787" y="3794584"/>
                  <a:ext cx="1158508" cy="479584"/>
                </a:xfrm>
                <a:prstGeom prst="bentConnector3">
                  <a:avLst/>
                </a:prstGeom>
                <a:ln>
                  <a:headEnd type="none"/>
                  <a:tailEnd type="triangle"/>
                </a:ln>
              </p:spPr>
              <p:style>
                <a:lnRef idx="3">
                  <a:schemeClr val="accent6"/>
                </a:lnRef>
                <a:fillRef idx="0">
                  <a:schemeClr val="accent6"/>
                </a:fillRef>
                <a:effectRef idx="2">
                  <a:schemeClr val="accent6"/>
                </a:effectRef>
                <a:fontRef idx="minor">
                  <a:schemeClr val="tx1"/>
                </a:fontRef>
              </p:style>
            </p:cxnSp>
            <p:cxnSp>
              <p:nvCxnSpPr>
                <p:cNvPr id="85" name="Straight Arrow Connector 84">
                  <a:extLst>
                    <a:ext uri="{FF2B5EF4-FFF2-40B4-BE49-F238E27FC236}">
                      <a16:creationId xmlns:a16="http://schemas.microsoft.com/office/drawing/2014/main" xmlns="" id="{FCD28C4E-5962-449D-B1F9-4B5C88596A04}"/>
                    </a:ext>
                  </a:extLst>
                </p:cNvPr>
                <p:cNvCxnSpPr>
                  <a:cxnSpLocks/>
                  <a:endCxn id="80" idx="0"/>
                </p:cNvCxnSpPr>
                <p:nvPr/>
              </p:nvCxnSpPr>
              <p:spPr>
                <a:xfrm flipH="1">
                  <a:off x="7302432" y="2860488"/>
                  <a:ext cx="1" cy="650863"/>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nvGrpSpPr>
                <p:cNvPr id="86" name="Group 85">
                  <a:extLst>
                    <a:ext uri="{FF2B5EF4-FFF2-40B4-BE49-F238E27FC236}">
                      <a16:creationId xmlns:a16="http://schemas.microsoft.com/office/drawing/2014/main" xmlns="" id="{3C4E19CF-6B44-4855-A460-7968C6B9682C}"/>
                    </a:ext>
                  </a:extLst>
                </p:cNvPr>
                <p:cNvGrpSpPr/>
                <p:nvPr/>
              </p:nvGrpSpPr>
              <p:grpSpPr>
                <a:xfrm>
                  <a:off x="3839857" y="1591765"/>
                  <a:ext cx="7492318" cy="1561275"/>
                  <a:chOff x="2485085" y="1582396"/>
                  <a:chExt cx="8361855" cy="1561275"/>
                </a:xfrm>
              </p:grpSpPr>
              <p:sp>
                <p:nvSpPr>
                  <p:cNvPr id="87" name="Rectangle 86">
                    <a:extLst>
                      <a:ext uri="{FF2B5EF4-FFF2-40B4-BE49-F238E27FC236}">
                        <a16:creationId xmlns:a16="http://schemas.microsoft.com/office/drawing/2014/main" xmlns="" id="{77492899-47E7-4324-8173-A304B030FFBE}"/>
                      </a:ext>
                    </a:extLst>
                  </p:cNvPr>
                  <p:cNvSpPr/>
                  <p:nvPr/>
                </p:nvSpPr>
                <p:spPr>
                  <a:xfrm>
                    <a:off x="2485085" y="1582396"/>
                    <a:ext cx="8361855" cy="1561275"/>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pl-PL" sz="1350"/>
                  </a:p>
                </p:txBody>
              </p:sp>
              <p:sp>
                <p:nvSpPr>
                  <p:cNvPr id="88" name="TextBox 87">
                    <a:extLst>
                      <a:ext uri="{FF2B5EF4-FFF2-40B4-BE49-F238E27FC236}">
                        <a16:creationId xmlns:a16="http://schemas.microsoft.com/office/drawing/2014/main" xmlns="" id="{90B58834-8A3E-489D-A26C-8C20560CFE69}"/>
                      </a:ext>
                    </a:extLst>
                  </p:cNvPr>
                  <p:cNvSpPr txBox="1"/>
                  <p:nvPr/>
                </p:nvSpPr>
                <p:spPr>
                  <a:xfrm>
                    <a:off x="5067578" y="1644894"/>
                    <a:ext cx="2799108" cy="600835"/>
                  </a:xfrm>
                  <a:prstGeom prst="rect">
                    <a:avLst/>
                  </a:prstGeom>
                  <a:noFill/>
                </p:spPr>
                <p:txBody>
                  <a:bodyPr wrap="none" rtlCol="0">
                    <a:spAutoFit/>
                  </a:bodyPr>
                  <a:lstStyle/>
                  <a:p>
                    <a:pPr>
                      <a:lnSpc>
                        <a:spcPct val="90000"/>
                      </a:lnSpc>
                    </a:pPr>
                    <a:r>
                      <a:rPr lang="en-GB" sz="2400" b="1" dirty="0">
                        <a:solidFill>
                          <a:srgbClr val="0070C0"/>
                        </a:solidFill>
                      </a:rPr>
                      <a:t>COLD PATH</a:t>
                    </a:r>
                    <a:endParaRPr lang="pl-PL" sz="2400" b="1" dirty="0">
                      <a:solidFill>
                        <a:srgbClr val="0070C0"/>
                      </a:solidFill>
                    </a:endParaRPr>
                  </a:p>
                </p:txBody>
              </p:sp>
            </p:grpSp>
          </p:grpSp>
        </p:grpSp>
      </p:grpSp>
      <p:grpSp>
        <p:nvGrpSpPr>
          <p:cNvPr id="89" name="Group 88">
            <a:extLst>
              <a:ext uri="{FF2B5EF4-FFF2-40B4-BE49-F238E27FC236}">
                <a16:creationId xmlns:a16="http://schemas.microsoft.com/office/drawing/2014/main" xmlns="" id="{ABCD7A9D-BEBF-448A-BC20-162E02CABCFA}"/>
              </a:ext>
            </a:extLst>
          </p:cNvPr>
          <p:cNvGrpSpPr/>
          <p:nvPr/>
        </p:nvGrpSpPr>
        <p:grpSpPr>
          <a:xfrm>
            <a:off x="2626302" y="2740871"/>
            <a:ext cx="1352407" cy="2314296"/>
            <a:chOff x="1553214" y="2809084"/>
            <a:chExt cx="1012806" cy="2521912"/>
          </a:xfrm>
        </p:grpSpPr>
        <p:grpSp>
          <p:nvGrpSpPr>
            <p:cNvPr id="90" name="Group 89">
              <a:extLst>
                <a:ext uri="{FF2B5EF4-FFF2-40B4-BE49-F238E27FC236}">
                  <a16:creationId xmlns:a16="http://schemas.microsoft.com/office/drawing/2014/main" xmlns="" id="{558C2BC7-60A8-4CFF-A321-22EE2BB4AC0A}"/>
                </a:ext>
              </a:extLst>
            </p:cNvPr>
            <p:cNvGrpSpPr/>
            <p:nvPr/>
          </p:nvGrpSpPr>
          <p:grpSpPr>
            <a:xfrm>
              <a:off x="1553214" y="3328852"/>
              <a:ext cx="1012806" cy="967169"/>
              <a:chOff x="2494012" y="2348880"/>
              <a:chExt cx="1012806" cy="967169"/>
            </a:xfrm>
          </p:grpSpPr>
          <p:grpSp>
            <p:nvGrpSpPr>
              <p:cNvPr id="111" name="Group 110">
                <a:extLst>
                  <a:ext uri="{FF2B5EF4-FFF2-40B4-BE49-F238E27FC236}">
                    <a16:creationId xmlns:a16="http://schemas.microsoft.com/office/drawing/2014/main" xmlns="" id="{4E6850ED-0E0A-495C-8555-CF0C58C79BD8}"/>
                  </a:ext>
                </a:extLst>
              </p:cNvPr>
              <p:cNvGrpSpPr/>
              <p:nvPr/>
            </p:nvGrpSpPr>
            <p:grpSpPr>
              <a:xfrm>
                <a:off x="2494012" y="2348880"/>
                <a:ext cx="1012806" cy="288032"/>
                <a:chOff x="2494012" y="2348880"/>
                <a:chExt cx="1012806" cy="288032"/>
              </a:xfrm>
            </p:grpSpPr>
            <p:sp>
              <p:nvSpPr>
                <p:cNvPr id="124" name="Rectangle 123">
                  <a:extLst>
                    <a:ext uri="{FF2B5EF4-FFF2-40B4-BE49-F238E27FC236}">
                      <a16:creationId xmlns:a16="http://schemas.microsoft.com/office/drawing/2014/main" xmlns="" id="{3A602F9C-C129-4757-AFDA-1B27657A9A92}"/>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5" name="Rectangle 124">
                  <a:extLst>
                    <a:ext uri="{FF2B5EF4-FFF2-40B4-BE49-F238E27FC236}">
                      <a16:creationId xmlns:a16="http://schemas.microsoft.com/office/drawing/2014/main" xmlns="" id="{10351C99-CCF7-4568-B14C-3EE304DDA9DA}"/>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6" name="Rectangle 125">
                  <a:extLst>
                    <a:ext uri="{FF2B5EF4-FFF2-40B4-BE49-F238E27FC236}">
                      <a16:creationId xmlns:a16="http://schemas.microsoft.com/office/drawing/2014/main" xmlns="" id="{52C5EADE-AD5B-47B4-B72D-82663E17AD71}"/>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7" name="Rectangle 126">
                  <a:extLst>
                    <a:ext uri="{FF2B5EF4-FFF2-40B4-BE49-F238E27FC236}">
                      <a16:creationId xmlns:a16="http://schemas.microsoft.com/office/drawing/2014/main" xmlns="" id="{F7A8EDB9-3C3A-4B0D-B36E-75C876EA1715}"/>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8" name="Rectangle 127">
                  <a:extLst>
                    <a:ext uri="{FF2B5EF4-FFF2-40B4-BE49-F238E27FC236}">
                      <a16:creationId xmlns:a16="http://schemas.microsoft.com/office/drawing/2014/main" xmlns="" id="{CFBC010A-3D8C-4FA4-9098-C8276D726F0B}"/>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nvGrpSpPr>
              <p:cNvPr id="112" name="Group 111">
                <a:extLst>
                  <a:ext uri="{FF2B5EF4-FFF2-40B4-BE49-F238E27FC236}">
                    <a16:creationId xmlns:a16="http://schemas.microsoft.com/office/drawing/2014/main" xmlns="" id="{7BEE40D6-7945-4165-9FB1-A7BCB93376A9}"/>
                  </a:ext>
                </a:extLst>
              </p:cNvPr>
              <p:cNvGrpSpPr/>
              <p:nvPr/>
            </p:nvGrpSpPr>
            <p:grpSpPr>
              <a:xfrm>
                <a:off x="2494012" y="2679571"/>
                <a:ext cx="1012806" cy="288032"/>
                <a:chOff x="2494012" y="2348880"/>
                <a:chExt cx="1012806" cy="288032"/>
              </a:xfrm>
            </p:grpSpPr>
            <p:sp>
              <p:nvSpPr>
                <p:cNvPr id="119" name="Rectangle 118">
                  <a:extLst>
                    <a:ext uri="{FF2B5EF4-FFF2-40B4-BE49-F238E27FC236}">
                      <a16:creationId xmlns:a16="http://schemas.microsoft.com/office/drawing/2014/main" xmlns="" id="{0D5AA742-E5C8-48A9-A1C3-5CE61413799F}"/>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0" name="Rectangle 119">
                  <a:extLst>
                    <a:ext uri="{FF2B5EF4-FFF2-40B4-BE49-F238E27FC236}">
                      <a16:creationId xmlns:a16="http://schemas.microsoft.com/office/drawing/2014/main" xmlns="" id="{0155BA03-D47B-4812-8754-880E207A4F8A}"/>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1" name="Rectangle 120">
                  <a:extLst>
                    <a:ext uri="{FF2B5EF4-FFF2-40B4-BE49-F238E27FC236}">
                      <a16:creationId xmlns:a16="http://schemas.microsoft.com/office/drawing/2014/main" xmlns="" id="{C2891494-4A42-44F5-9CB9-AF2CD458C9DE}"/>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2" name="Rectangle 121">
                  <a:extLst>
                    <a:ext uri="{FF2B5EF4-FFF2-40B4-BE49-F238E27FC236}">
                      <a16:creationId xmlns:a16="http://schemas.microsoft.com/office/drawing/2014/main" xmlns="" id="{526706CF-B011-49C5-803D-3341ACA13B18}"/>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23" name="Rectangle 122">
                  <a:extLst>
                    <a:ext uri="{FF2B5EF4-FFF2-40B4-BE49-F238E27FC236}">
                      <a16:creationId xmlns:a16="http://schemas.microsoft.com/office/drawing/2014/main" xmlns="" id="{4172BE0B-D345-46E8-A93C-985BA1DCF39F}"/>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nvGrpSpPr>
              <p:cNvPr id="113" name="Group 112">
                <a:extLst>
                  <a:ext uri="{FF2B5EF4-FFF2-40B4-BE49-F238E27FC236}">
                    <a16:creationId xmlns:a16="http://schemas.microsoft.com/office/drawing/2014/main" xmlns="" id="{542701B3-9479-46D5-B781-7F2D9FBD2813}"/>
                  </a:ext>
                </a:extLst>
              </p:cNvPr>
              <p:cNvGrpSpPr/>
              <p:nvPr/>
            </p:nvGrpSpPr>
            <p:grpSpPr>
              <a:xfrm>
                <a:off x="2494012" y="3028017"/>
                <a:ext cx="1012806" cy="288032"/>
                <a:chOff x="2494012" y="2348880"/>
                <a:chExt cx="1012806" cy="288032"/>
              </a:xfrm>
            </p:grpSpPr>
            <p:sp>
              <p:nvSpPr>
                <p:cNvPr id="114" name="Rectangle 113">
                  <a:extLst>
                    <a:ext uri="{FF2B5EF4-FFF2-40B4-BE49-F238E27FC236}">
                      <a16:creationId xmlns:a16="http://schemas.microsoft.com/office/drawing/2014/main" xmlns="" id="{1DB9C8BD-51D9-47D4-A121-2A660B12FE35}"/>
                    </a:ext>
                  </a:extLst>
                </p:cNvPr>
                <p:cNvSpPr/>
                <p:nvPr/>
              </p:nvSpPr>
              <p:spPr>
                <a:xfrm>
                  <a:off x="249401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5" name="Rectangle 114">
                  <a:extLst>
                    <a:ext uri="{FF2B5EF4-FFF2-40B4-BE49-F238E27FC236}">
                      <a16:creationId xmlns:a16="http://schemas.microsoft.com/office/drawing/2014/main" xmlns="" id="{1E43C7AC-3C42-4256-BB8D-7EF430A88483}"/>
                    </a:ext>
                  </a:extLst>
                </p:cNvPr>
                <p:cNvSpPr/>
                <p:nvPr/>
              </p:nvSpPr>
              <p:spPr>
                <a:xfrm>
                  <a:off x="2710036"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6" name="Rectangle 115">
                  <a:extLst>
                    <a:ext uri="{FF2B5EF4-FFF2-40B4-BE49-F238E27FC236}">
                      <a16:creationId xmlns:a16="http://schemas.microsoft.com/office/drawing/2014/main" xmlns="" id="{CF527DE4-55E9-4B39-87A7-6D4312CCA0B0}"/>
                    </a:ext>
                  </a:extLst>
                </p:cNvPr>
                <p:cNvSpPr/>
                <p:nvPr/>
              </p:nvSpPr>
              <p:spPr>
                <a:xfrm>
                  <a:off x="2926060"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7" name="Rectangle 116">
                  <a:extLst>
                    <a:ext uri="{FF2B5EF4-FFF2-40B4-BE49-F238E27FC236}">
                      <a16:creationId xmlns:a16="http://schemas.microsoft.com/office/drawing/2014/main" xmlns="" id="{B098EFF4-053B-4BBD-926F-0C1DDC019884}"/>
                    </a:ext>
                  </a:extLst>
                </p:cNvPr>
                <p:cNvSpPr/>
                <p:nvPr/>
              </p:nvSpPr>
              <p:spPr>
                <a:xfrm>
                  <a:off x="3144431"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sp>
              <p:nvSpPr>
                <p:cNvPr id="118" name="Rectangle 117">
                  <a:extLst>
                    <a:ext uri="{FF2B5EF4-FFF2-40B4-BE49-F238E27FC236}">
                      <a16:creationId xmlns:a16="http://schemas.microsoft.com/office/drawing/2014/main" xmlns="" id="{7A07E232-DCA8-4D4B-B41E-85C0EF133265}"/>
                    </a:ext>
                  </a:extLst>
                </p:cNvPr>
                <p:cNvSpPr/>
                <p:nvPr/>
              </p:nvSpPr>
              <p:spPr>
                <a:xfrm>
                  <a:off x="3362802" y="2348880"/>
                  <a:ext cx="144016" cy="288032"/>
                </a:xfrm>
                <a:prstGeom prst="rect">
                  <a:avLst/>
                </a:prstGeom>
                <a:solidFill>
                  <a:srgbClr val="0070C0"/>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sz="1350"/>
                </a:p>
              </p:txBody>
            </p:sp>
          </p:grpSp>
        </p:grpSp>
        <p:grpSp>
          <p:nvGrpSpPr>
            <p:cNvPr id="91" name="Group 90">
              <a:extLst>
                <a:ext uri="{FF2B5EF4-FFF2-40B4-BE49-F238E27FC236}">
                  <a16:creationId xmlns:a16="http://schemas.microsoft.com/office/drawing/2014/main" xmlns="" id="{E4C87544-2577-4263-877A-8FE2C14F3544}"/>
                </a:ext>
              </a:extLst>
            </p:cNvPr>
            <p:cNvGrpSpPr/>
            <p:nvPr/>
          </p:nvGrpSpPr>
          <p:grpSpPr>
            <a:xfrm>
              <a:off x="1553214" y="4363827"/>
              <a:ext cx="1012806" cy="967169"/>
              <a:chOff x="1553214" y="4363827"/>
              <a:chExt cx="1012806" cy="967169"/>
            </a:xfrm>
          </p:grpSpPr>
          <p:grpSp>
            <p:nvGrpSpPr>
              <p:cNvPr id="93" name="Group 92">
                <a:extLst>
                  <a:ext uri="{FF2B5EF4-FFF2-40B4-BE49-F238E27FC236}">
                    <a16:creationId xmlns:a16="http://schemas.microsoft.com/office/drawing/2014/main" xmlns="" id="{0C4BE568-AC6E-4480-8448-5E7757C573F2}"/>
                  </a:ext>
                </a:extLst>
              </p:cNvPr>
              <p:cNvGrpSpPr/>
              <p:nvPr/>
            </p:nvGrpSpPr>
            <p:grpSpPr>
              <a:xfrm>
                <a:off x="1553214" y="4363827"/>
                <a:ext cx="1012806" cy="288032"/>
                <a:chOff x="2494012" y="2348880"/>
                <a:chExt cx="1012806" cy="288032"/>
              </a:xfrm>
            </p:grpSpPr>
            <p:sp>
              <p:nvSpPr>
                <p:cNvPr id="106" name="Rectangle 105">
                  <a:extLst>
                    <a:ext uri="{FF2B5EF4-FFF2-40B4-BE49-F238E27FC236}">
                      <a16:creationId xmlns:a16="http://schemas.microsoft.com/office/drawing/2014/main" xmlns="" id="{0F786BC5-04F4-4BBB-8439-C3107CB8B154}"/>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7" name="Rectangle 106">
                  <a:extLst>
                    <a:ext uri="{FF2B5EF4-FFF2-40B4-BE49-F238E27FC236}">
                      <a16:creationId xmlns:a16="http://schemas.microsoft.com/office/drawing/2014/main" xmlns="" id="{CC9B36EE-9819-4D20-BBAC-84A4B7504438}"/>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8" name="Rectangle 107">
                  <a:extLst>
                    <a:ext uri="{FF2B5EF4-FFF2-40B4-BE49-F238E27FC236}">
                      <a16:creationId xmlns:a16="http://schemas.microsoft.com/office/drawing/2014/main" xmlns="" id="{25FD6380-C355-4DE1-9A80-98A773498C58}"/>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9" name="Rectangle 108">
                  <a:extLst>
                    <a:ext uri="{FF2B5EF4-FFF2-40B4-BE49-F238E27FC236}">
                      <a16:creationId xmlns:a16="http://schemas.microsoft.com/office/drawing/2014/main" xmlns="" id="{D853CCC3-57B4-42A3-A320-1C02ACCD8E02}"/>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10" name="Rectangle 109">
                  <a:extLst>
                    <a:ext uri="{FF2B5EF4-FFF2-40B4-BE49-F238E27FC236}">
                      <a16:creationId xmlns:a16="http://schemas.microsoft.com/office/drawing/2014/main" xmlns="" id="{D622E0C8-F668-48E8-8570-BF92A6381F98}"/>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nvGrpSpPr>
              <p:cNvPr id="94" name="Group 93">
                <a:extLst>
                  <a:ext uri="{FF2B5EF4-FFF2-40B4-BE49-F238E27FC236}">
                    <a16:creationId xmlns:a16="http://schemas.microsoft.com/office/drawing/2014/main" xmlns="" id="{8AAAF398-497C-440C-B474-A63E3F86958C}"/>
                  </a:ext>
                </a:extLst>
              </p:cNvPr>
              <p:cNvGrpSpPr/>
              <p:nvPr/>
            </p:nvGrpSpPr>
            <p:grpSpPr>
              <a:xfrm>
                <a:off x="1553214" y="4694518"/>
                <a:ext cx="1012806" cy="288032"/>
                <a:chOff x="2494012" y="2348880"/>
                <a:chExt cx="1012806" cy="288032"/>
              </a:xfrm>
            </p:grpSpPr>
            <p:sp>
              <p:nvSpPr>
                <p:cNvPr id="101" name="Rectangle 100">
                  <a:extLst>
                    <a:ext uri="{FF2B5EF4-FFF2-40B4-BE49-F238E27FC236}">
                      <a16:creationId xmlns:a16="http://schemas.microsoft.com/office/drawing/2014/main" xmlns="" id="{C6B1737C-DB68-4486-9E9D-5C81651D7F38}"/>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2" name="Rectangle 101">
                  <a:extLst>
                    <a:ext uri="{FF2B5EF4-FFF2-40B4-BE49-F238E27FC236}">
                      <a16:creationId xmlns:a16="http://schemas.microsoft.com/office/drawing/2014/main" xmlns="" id="{4646AC8B-5A13-4ADE-9B70-AE7571C9225D}"/>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3" name="Rectangle 102">
                  <a:extLst>
                    <a:ext uri="{FF2B5EF4-FFF2-40B4-BE49-F238E27FC236}">
                      <a16:creationId xmlns:a16="http://schemas.microsoft.com/office/drawing/2014/main" xmlns="" id="{09709CFC-9582-4B0B-B8A0-766E260A8EF0}"/>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4" name="Rectangle 103">
                  <a:extLst>
                    <a:ext uri="{FF2B5EF4-FFF2-40B4-BE49-F238E27FC236}">
                      <a16:creationId xmlns:a16="http://schemas.microsoft.com/office/drawing/2014/main" xmlns="" id="{777B459A-583D-4D66-926A-FEA2BA5243D4}"/>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5" name="Rectangle 104">
                  <a:extLst>
                    <a:ext uri="{FF2B5EF4-FFF2-40B4-BE49-F238E27FC236}">
                      <a16:creationId xmlns:a16="http://schemas.microsoft.com/office/drawing/2014/main" xmlns="" id="{14F6DA48-ABA8-42D8-B21A-B6A9A625E958}"/>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nvGrpSpPr>
              <p:cNvPr id="95" name="Group 94">
                <a:extLst>
                  <a:ext uri="{FF2B5EF4-FFF2-40B4-BE49-F238E27FC236}">
                    <a16:creationId xmlns:a16="http://schemas.microsoft.com/office/drawing/2014/main" xmlns="" id="{373B5DC6-C9DC-447D-AFD6-E0B58C1982D3}"/>
                  </a:ext>
                </a:extLst>
              </p:cNvPr>
              <p:cNvGrpSpPr/>
              <p:nvPr/>
            </p:nvGrpSpPr>
            <p:grpSpPr>
              <a:xfrm>
                <a:off x="1553214" y="5042964"/>
                <a:ext cx="1012806" cy="288032"/>
                <a:chOff x="2494012" y="2348880"/>
                <a:chExt cx="1012806" cy="288032"/>
              </a:xfrm>
            </p:grpSpPr>
            <p:sp>
              <p:nvSpPr>
                <p:cNvPr id="96" name="Rectangle 95">
                  <a:extLst>
                    <a:ext uri="{FF2B5EF4-FFF2-40B4-BE49-F238E27FC236}">
                      <a16:creationId xmlns:a16="http://schemas.microsoft.com/office/drawing/2014/main" xmlns="" id="{70027EF3-48A1-49FB-8BA4-E838638C2040}"/>
                    </a:ext>
                  </a:extLst>
                </p:cNvPr>
                <p:cNvSpPr/>
                <p:nvPr/>
              </p:nvSpPr>
              <p:spPr>
                <a:xfrm>
                  <a:off x="249401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7" name="Rectangle 96">
                  <a:extLst>
                    <a:ext uri="{FF2B5EF4-FFF2-40B4-BE49-F238E27FC236}">
                      <a16:creationId xmlns:a16="http://schemas.microsoft.com/office/drawing/2014/main" xmlns="" id="{6B68BFC2-E0B3-4AB3-8FB2-D517C5EB56E0}"/>
                    </a:ext>
                  </a:extLst>
                </p:cNvPr>
                <p:cNvSpPr/>
                <p:nvPr/>
              </p:nvSpPr>
              <p:spPr>
                <a:xfrm>
                  <a:off x="2710036"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8" name="Rectangle 97">
                  <a:extLst>
                    <a:ext uri="{FF2B5EF4-FFF2-40B4-BE49-F238E27FC236}">
                      <a16:creationId xmlns:a16="http://schemas.microsoft.com/office/drawing/2014/main" xmlns="" id="{69080544-FCBF-44F6-AF2A-D0E1F8B69456}"/>
                    </a:ext>
                  </a:extLst>
                </p:cNvPr>
                <p:cNvSpPr/>
                <p:nvPr/>
              </p:nvSpPr>
              <p:spPr>
                <a:xfrm>
                  <a:off x="2926060"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99" name="Rectangle 98">
                  <a:extLst>
                    <a:ext uri="{FF2B5EF4-FFF2-40B4-BE49-F238E27FC236}">
                      <a16:creationId xmlns:a16="http://schemas.microsoft.com/office/drawing/2014/main" xmlns="" id="{9B7E6323-2856-4096-838E-90659287FC72}"/>
                    </a:ext>
                  </a:extLst>
                </p:cNvPr>
                <p:cNvSpPr/>
                <p:nvPr/>
              </p:nvSpPr>
              <p:spPr>
                <a:xfrm>
                  <a:off x="3144431"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sp>
              <p:nvSpPr>
                <p:cNvPr id="100" name="Rectangle 99">
                  <a:extLst>
                    <a:ext uri="{FF2B5EF4-FFF2-40B4-BE49-F238E27FC236}">
                      <a16:creationId xmlns:a16="http://schemas.microsoft.com/office/drawing/2014/main" xmlns="" id="{F6295896-98AE-44A2-97B0-73CBB1EC06A0}"/>
                    </a:ext>
                  </a:extLst>
                </p:cNvPr>
                <p:cNvSpPr/>
                <p:nvPr/>
              </p:nvSpPr>
              <p:spPr>
                <a:xfrm>
                  <a:off x="3362802" y="2348880"/>
                  <a:ext cx="144016" cy="288032"/>
                </a:xfrm>
                <a:prstGeom prst="rect">
                  <a:avLst/>
                </a:prstGeom>
                <a:solidFill>
                  <a:srgbClr val="FF7100"/>
                </a:solidFill>
                <a:ln>
                  <a:solidFill>
                    <a:srgbClr val="FF7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sz="1350"/>
                </a:p>
              </p:txBody>
            </p:sp>
          </p:grpSp>
        </p:grpSp>
        <p:sp>
          <p:nvSpPr>
            <p:cNvPr id="92" name="TextBox 91">
              <a:extLst>
                <a:ext uri="{FF2B5EF4-FFF2-40B4-BE49-F238E27FC236}">
                  <a16:creationId xmlns:a16="http://schemas.microsoft.com/office/drawing/2014/main" xmlns="" id="{FF05618A-95FD-491C-B6FD-EA65F5FB40F3}"/>
                </a:ext>
              </a:extLst>
            </p:cNvPr>
            <p:cNvSpPr txBox="1"/>
            <p:nvPr/>
          </p:nvSpPr>
          <p:spPr>
            <a:xfrm>
              <a:off x="1579528" y="2809084"/>
              <a:ext cx="912029" cy="372280"/>
            </a:xfrm>
            <a:prstGeom prst="rect">
              <a:avLst/>
            </a:prstGeom>
            <a:noFill/>
          </p:spPr>
          <p:txBody>
            <a:bodyPr wrap="square" rtlCol="0">
              <a:spAutoFit/>
            </a:bodyPr>
            <a:lstStyle/>
            <a:p>
              <a:pPr algn="ctr">
                <a:lnSpc>
                  <a:spcPct val="90000"/>
                </a:lnSpc>
              </a:pPr>
              <a:r>
                <a:rPr lang="pl-PL" b="1" dirty="0">
                  <a:solidFill>
                    <a:schemeClr val="tx1">
                      <a:lumMod val="65000"/>
                      <a:lumOff val="35000"/>
                    </a:schemeClr>
                  </a:solidFill>
                </a:rPr>
                <a:t>Input Data</a:t>
              </a:r>
            </a:p>
          </p:txBody>
        </p:sp>
      </p:grpSp>
      <p:sp>
        <p:nvSpPr>
          <p:cNvPr id="129" name="Rectangle 128">
            <a:extLst>
              <a:ext uri="{FF2B5EF4-FFF2-40B4-BE49-F238E27FC236}">
                <a16:creationId xmlns:a16="http://schemas.microsoft.com/office/drawing/2014/main" xmlns="" id="{4FC739B8-A721-45DE-A33E-8B86EBE72258}"/>
              </a:ext>
            </a:extLst>
          </p:cNvPr>
          <p:cNvSpPr/>
          <p:nvPr/>
        </p:nvSpPr>
        <p:spPr>
          <a:xfrm>
            <a:off x="5169989" y="3358973"/>
            <a:ext cx="4773182" cy="1336628"/>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pl-PL" sz="1350"/>
          </a:p>
        </p:txBody>
      </p:sp>
      <p:grpSp>
        <p:nvGrpSpPr>
          <p:cNvPr id="130" name="Group 129">
            <a:extLst>
              <a:ext uri="{FF2B5EF4-FFF2-40B4-BE49-F238E27FC236}">
                <a16:creationId xmlns:a16="http://schemas.microsoft.com/office/drawing/2014/main" xmlns="" id="{011C16B5-8D2C-4F6E-9CB1-5A9CD82ADF43}"/>
              </a:ext>
            </a:extLst>
          </p:cNvPr>
          <p:cNvGrpSpPr/>
          <p:nvPr/>
        </p:nvGrpSpPr>
        <p:grpSpPr>
          <a:xfrm>
            <a:off x="3978707" y="4081838"/>
            <a:ext cx="5964462" cy="1809564"/>
            <a:chOff x="886331" y="2889587"/>
            <a:chExt cx="7345591" cy="2144239"/>
          </a:xfrm>
        </p:grpSpPr>
        <p:grpSp>
          <p:nvGrpSpPr>
            <p:cNvPr id="131" name="Group 130">
              <a:extLst>
                <a:ext uri="{FF2B5EF4-FFF2-40B4-BE49-F238E27FC236}">
                  <a16:creationId xmlns:a16="http://schemas.microsoft.com/office/drawing/2014/main" xmlns="" id="{A0D0A9B5-E957-4AD5-8280-6D7957364A58}"/>
                </a:ext>
              </a:extLst>
            </p:cNvPr>
            <p:cNvGrpSpPr/>
            <p:nvPr/>
          </p:nvGrpSpPr>
          <p:grpSpPr>
            <a:xfrm>
              <a:off x="886331" y="2889587"/>
              <a:ext cx="7345591" cy="2144239"/>
              <a:chOff x="1921930" y="2570117"/>
              <a:chExt cx="9272782" cy="3981640"/>
            </a:xfrm>
          </p:grpSpPr>
          <p:sp>
            <p:nvSpPr>
              <p:cNvPr id="133" name="Rectangle 132">
                <a:extLst>
                  <a:ext uri="{FF2B5EF4-FFF2-40B4-BE49-F238E27FC236}">
                    <a16:creationId xmlns:a16="http://schemas.microsoft.com/office/drawing/2014/main" xmlns="" id="{BFC32DAC-B1B1-47BA-A096-83EAC8F97F6B}"/>
                  </a:ext>
                </a:extLst>
              </p:cNvPr>
              <p:cNvSpPr/>
              <p:nvPr/>
            </p:nvSpPr>
            <p:spPr bwMode="auto">
              <a:xfrm>
                <a:off x="4313356" y="4471689"/>
                <a:ext cx="4608633" cy="1086142"/>
              </a:xfrm>
              <a:prstGeom prst="rect">
                <a:avLst/>
              </a:prstGeom>
              <a:ln/>
            </p:spPr>
            <p:style>
              <a:lnRef idx="1">
                <a:schemeClr val="accent2"/>
              </a:lnRef>
              <a:fillRef idx="2">
                <a:schemeClr val="accent2"/>
              </a:fillRef>
              <a:effectRef idx="1">
                <a:schemeClr val="accent2"/>
              </a:effectRef>
              <a:fontRef idx="minor">
                <a:schemeClr val="dk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AU" sz="1200" dirty="0">
                  <a:gradFill>
                    <a:gsLst>
                      <a:gs pos="5439">
                        <a:srgbClr val="F8F8F8"/>
                      </a:gs>
                      <a:gs pos="10000">
                        <a:srgbClr val="F8F8F8"/>
                      </a:gs>
                    </a:gsLst>
                    <a:lin ang="5400000" scaled="0"/>
                  </a:gradFill>
                </a:endParaRPr>
              </a:p>
            </p:txBody>
          </p:sp>
          <p:grpSp>
            <p:nvGrpSpPr>
              <p:cNvPr id="134" name="Group 133">
                <a:extLst>
                  <a:ext uri="{FF2B5EF4-FFF2-40B4-BE49-F238E27FC236}">
                    <a16:creationId xmlns:a16="http://schemas.microsoft.com/office/drawing/2014/main" xmlns="" id="{1CA716B3-822E-4F95-B0FF-8D818BDA807F}"/>
                  </a:ext>
                </a:extLst>
              </p:cNvPr>
              <p:cNvGrpSpPr/>
              <p:nvPr/>
            </p:nvGrpSpPr>
            <p:grpSpPr>
              <a:xfrm>
                <a:off x="1921930" y="2570117"/>
                <a:ext cx="9272782" cy="3981640"/>
                <a:chOff x="1921930" y="2570117"/>
                <a:chExt cx="9272782" cy="3981640"/>
              </a:xfrm>
            </p:grpSpPr>
            <p:sp>
              <p:nvSpPr>
                <p:cNvPr id="135" name="Rectangle 134">
                  <a:extLst>
                    <a:ext uri="{FF2B5EF4-FFF2-40B4-BE49-F238E27FC236}">
                      <a16:creationId xmlns:a16="http://schemas.microsoft.com/office/drawing/2014/main" xmlns="" id="{E02F24C2-79B2-4098-AC52-7154D815FD10}"/>
                    </a:ext>
                  </a:extLst>
                </p:cNvPr>
                <p:cNvSpPr/>
                <p:nvPr/>
              </p:nvSpPr>
              <p:spPr bwMode="auto">
                <a:xfrm>
                  <a:off x="5969498" y="2807773"/>
                  <a:ext cx="2431774" cy="832443"/>
                </a:xfrm>
                <a:prstGeom prst="rect">
                  <a:avLst/>
                </a:prstGeom>
                <a:ln>
                  <a:solidFill>
                    <a:schemeClr val="accent4">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Real Time View</a:t>
                  </a:r>
                </a:p>
              </p:txBody>
            </p:sp>
            <p:sp>
              <p:nvSpPr>
                <p:cNvPr id="136" name="Rectangle 135">
                  <a:extLst>
                    <a:ext uri="{FF2B5EF4-FFF2-40B4-BE49-F238E27FC236}">
                      <a16:creationId xmlns:a16="http://schemas.microsoft.com/office/drawing/2014/main" xmlns="" id="{7FB61F47-3DCB-4905-B7E1-F973CDC8AA30}"/>
                    </a:ext>
                  </a:extLst>
                </p:cNvPr>
                <p:cNvSpPr/>
                <p:nvPr/>
              </p:nvSpPr>
              <p:spPr bwMode="auto">
                <a:xfrm>
                  <a:off x="4455597" y="4704950"/>
                  <a:ext cx="1417236" cy="647961"/>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Recent Data</a:t>
                  </a:r>
                </a:p>
              </p:txBody>
            </p:sp>
            <p:sp>
              <p:nvSpPr>
                <p:cNvPr id="137" name="Rectangle 136">
                  <a:extLst>
                    <a:ext uri="{FF2B5EF4-FFF2-40B4-BE49-F238E27FC236}">
                      <a16:creationId xmlns:a16="http://schemas.microsoft.com/office/drawing/2014/main" xmlns="" id="{4AA87A3E-4ACE-4534-9F04-C44F801C79CF}"/>
                    </a:ext>
                  </a:extLst>
                </p:cNvPr>
                <p:cNvSpPr/>
                <p:nvPr/>
              </p:nvSpPr>
              <p:spPr bwMode="auto">
                <a:xfrm>
                  <a:off x="6617673" y="4690779"/>
                  <a:ext cx="2043995" cy="64796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r>
                    <a:rPr lang="en-AU" sz="1200" dirty="0">
                      <a:gradFill>
                        <a:gsLst>
                          <a:gs pos="5439">
                            <a:srgbClr val="F8F8F8"/>
                          </a:gs>
                          <a:gs pos="10000">
                            <a:srgbClr val="F8F8F8"/>
                          </a:gs>
                        </a:gsLst>
                        <a:lin ang="5400000" scaled="0"/>
                      </a:gradFill>
                    </a:rPr>
                    <a:t>Incremental Views</a:t>
                  </a:r>
                </a:p>
              </p:txBody>
            </p:sp>
            <p:cxnSp>
              <p:nvCxnSpPr>
                <p:cNvPr id="138" name="Straight Arrow Connector 137">
                  <a:extLst>
                    <a:ext uri="{FF2B5EF4-FFF2-40B4-BE49-F238E27FC236}">
                      <a16:creationId xmlns:a16="http://schemas.microsoft.com/office/drawing/2014/main" xmlns="" id="{D8621A87-BA16-4E7C-A2F5-16AB30CED9AC}"/>
                    </a:ext>
                  </a:extLst>
                </p:cNvPr>
                <p:cNvCxnSpPr>
                  <a:cxnSpLocks/>
                  <a:stCxn id="136" idx="3"/>
                  <a:endCxn id="137" idx="1"/>
                </p:cNvCxnSpPr>
                <p:nvPr/>
              </p:nvCxnSpPr>
              <p:spPr>
                <a:xfrm flipV="1">
                  <a:off x="5872834" y="5014760"/>
                  <a:ext cx="744839" cy="14171"/>
                </a:xfrm>
                <a:prstGeom prst="straightConnector1">
                  <a:avLst/>
                </a:prstGeom>
                <a:ln>
                  <a:headEnd type="none"/>
                  <a:tailEnd type="triangle"/>
                </a:ln>
              </p:spPr>
              <p:style>
                <a:lnRef idx="3">
                  <a:schemeClr val="accent2"/>
                </a:lnRef>
                <a:fillRef idx="0">
                  <a:schemeClr val="accent2"/>
                </a:fillRef>
                <a:effectRef idx="2">
                  <a:schemeClr val="accent2"/>
                </a:effectRef>
                <a:fontRef idx="minor">
                  <a:schemeClr val="tx1"/>
                </a:fontRef>
              </p:style>
            </p:cxnSp>
            <p:sp>
              <p:nvSpPr>
                <p:cNvPr id="139" name="TextBox 138">
                  <a:extLst>
                    <a:ext uri="{FF2B5EF4-FFF2-40B4-BE49-F238E27FC236}">
                      <a16:creationId xmlns:a16="http://schemas.microsoft.com/office/drawing/2014/main" xmlns="" id="{2A27FBE2-FE7C-4DCF-B107-141D4BD0B68B}"/>
                    </a:ext>
                  </a:extLst>
                </p:cNvPr>
                <p:cNvSpPr txBox="1"/>
                <p:nvPr/>
              </p:nvSpPr>
              <p:spPr>
                <a:xfrm>
                  <a:off x="8925772" y="5275147"/>
                  <a:ext cx="1572044" cy="807574"/>
                </a:xfrm>
                <a:prstGeom prst="rect">
                  <a:avLst/>
                </a:prstGeom>
                <a:noFill/>
              </p:spPr>
              <p:txBody>
                <a:bodyPr wrap="none" lIns="137160" tIns="109728" rIns="137160" bIns="109728" rtlCol="0">
                  <a:spAutoFit/>
                </a:bodyPr>
                <a:lstStyle/>
                <a:p>
                  <a:pPr>
                    <a:lnSpc>
                      <a:spcPct val="90000"/>
                    </a:lnSpc>
                    <a:spcAft>
                      <a:spcPts val="450"/>
                    </a:spcAft>
                  </a:pPr>
                  <a:r>
                    <a:rPr lang="en-AU" sz="1050" b="1" dirty="0">
                      <a:solidFill>
                        <a:schemeClr val="tx1">
                          <a:lumMod val="65000"/>
                          <a:lumOff val="35000"/>
                        </a:schemeClr>
                      </a:solidFill>
                    </a:rPr>
                    <a:t>SPEED LAYER</a:t>
                  </a:r>
                </a:p>
              </p:txBody>
            </p:sp>
            <p:cxnSp>
              <p:nvCxnSpPr>
                <p:cNvPr id="140" name="Elbow Connector 34">
                  <a:extLst>
                    <a:ext uri="{FF2B5EF4-FFF2-40B4-BE49-F238E27FC236}">
                      <a16:creationId xmlns:a16="http://schemas.microsoft.com/office/drawing/2014/main" xmlns="" id="{F6C870E7-428E-4991-8528-03644B20D758}"/>
                    </a:ext>
                  </a:extLst>
                </p:cNvPr>
                <p:cNvCxnSpPr>
                  <a:cxnSpLocks/>
                  <a:stCxn id="105" idx="3"/>
                  <a:endCxn id="143" idx="1"/>
                </p:cNvCxnSpPr>
                <p:nvPr/>
              </p:nvCxnSpPr>
              <p:spPr>
                <a:xfrm>
                  <a:off x="1921930" y="3717392"/>
                  <a:ext cx="1852050" cy="1576489"/>
                </a:xfrm>
                <a:prstGeom prst="bentConnector3">
                  <a:avLst>
                    <a:gd name="adj1" fmla="val 50000"/>
                  </a:avLst>
                </a:prstGeom>
                <a:ln>
                  <a:headEnd type="none"/>
                  <a:tailEnd type="triangle"/>
                </a:ln>
              </p:spPr>
              <p:style>
                <a:lnRef idx="3">
                  <a:schemeClr val="accent2"/>
                </a:lnRef>
                <a:fillRef idx="0">
                  <a:schemeClr val="accent2"/>
                </a:fillRef>
                <a:effectRef idx="2">
                  <a:schemeClr val="accent2"/>
                </a:effectRef>
                <a:fontRef idx="minor">
                  <a:schemeClr val="tx1"/>
                </a:fontRef>
              </p:style>
            </p:cxnSp>
            <p:cxnSp>
              <p:nvCxnSpPr>
                <p:cNvPr id="141" name="Elbow Connector 40">
                  <a:extLst>
                    <a:ext uri="{FF2B5EF4-FFF2-40B4-BE49-F238E27FC236}">
                      <a16:creationId xmlns:a16="http://schemas.microsoft.com/office/drawing/2014/main" xmlns="" id="{36DF8CC0-827C-4FAF-A8F3-CB5D35ECBCF7}"/>
                    </a:ext>
                  </a:extLst>
                </p:cNvPr>
                <p:cNvCxnSpPr>
                  <a:cxnSpLocks/>
                  <a:stCxn id="135" idx="3"/>
                  <a:endCxn id="81" idx="1"/>
                </p:cNvCxnSpPr>
                <p:nvPr/>
              </p:nvCxnSpPr>
              <p:spPr>
                <a:xfrm flipV="1">
                  <a:off x="8401272" y="2570115"/>
                  <a:ext cx="1147440" cy="653879"/>
                </a:xfrm>
                <a:prstGeom prst="bentConnector3">
                  <a:avLst>
                    <a:gd name="adj1" fmla="val 50000"/>
                  </a:avLst>
                </a:prstGeom>
                <a:ln>
                  <a:headEnd type="none"/>
                  <a:tailEnd type="triangle"/>
                </a:ln>
              </p:spPr>
              <p:style>
                <a:lnRef idx="3">
                  <a:schemeClr val="accent6"/>
                </a:lnRef>
                <a:fillRef idx="0">
                  <a:schemeClr val="accent6"/>
                </a:fillRef>
                <a:effectRef idx="2">
                  <a:schemeClr val="accent6"/>
                </a:effectRef>
                <a:fontRef idx="minor">
                  <a:schemeClr val="tx1"/>
                </a:fontRef>
              </p:style>
            </p:cxnSp>
            <p:grpSp>
              <p:nvGrpSpPr>
                <p:cNvPr id="142" name="Group 141">
                  <a:extLst>
                    <a:ext uri="{FF2B5EF4-FFF2-40B4-BE49-F238E27FC236}">
                      <a16:creationId xmlns:a16="http://schemas.microsoft.com/office/drawing/2014/main" xmlns="" id="{121E59FE-9ADC-4F49-BD4E-B8F442F604D7}"/>
                    </a:ext>
                  </a:extLst>
                </p:cNvPr>
                <p:cNvGrpSpPr/>
                <p:nvPr/>
              </p:nvGrpSpPr>
              <p:grpSpPr>
                <a:xfrm>
                  <a:off x="3773980" y="4095431"/>
                  <a:ext cx="7420732" cy="2456326"/>
                  <a:chOff x="2411512" y="828948"/>
                  <a:chExt cx="8284660" cy="2089133"/>
                </a:xfrm>
              </p:grpSpPr>
              <p:sp>
                <p:nvSpPr>
                  <p:cNvPr id="143" name="Rectangle 142">
                    <a:extLst>
                      <a:ext uri="{FF2B5EF4-FFF2-40B4-BE49-F238E27FC236}">
                        <a16:creationId xmlns:a16="http://schemas.microsoft.com/office/drawing/2014/main" xmlns="" id="{0E3E58F2-39E3-47EA-B987-86DF4A6A3232}"/>
                      </a:ext>
                    </a:extLst>
                  </p:cNvPr>
                  <p:cNvSpPr/>
                  <p:nvPr/>
                </p:nvSpPr>
                <p:spPr>
                  <a:xfrm>
                    <a:off x="2411512" y="828948"/>
                    <a:ext cx="8284660" cy="203858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pl-PL" sz="1350"/>
                  </a:p>
                </p:txBody>
              </p:sp>
              <p:sp>
                <p:nvSpPr>
                  <p:cNvPr id="144" name="TextBox 143">
                    <a:extLst>
                      <a:ext uri="{FF2B5EF4-FFF2-40B4-BE49-F238E27FC236}">
                        <a16:creationId xmlns:a16="http://schemas.microsoft.com/office/drawing/2014/main" xmlns="" id="{28CF27A0-5D5E-4783-AFBD-1EABDC76F046}"/>
                      </a:ext>
                    </a:extLst>
                  </p:cNvPr>
                  <p:cNvSpPr txBox="1"/>
                  <p:nvPr/>
                </p:nvSpPr>
                <p:spPr>
                  <a:xfrm>
                    <a:off x="5289541" y="2123235"/>
                    <a:ext cx="2520636" cy="794846"/>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a:lnSpc>
                        <a:spcPct val="90000"/>
                      </a:lnSpc>
                    </a:pPr>
                    <a:r>
                      <a:rPr lang="pl-PL" sz="2400" b="1" dirty="0">
                        <a:solidFill>
                          <a:srgbClr val="FF7100"/>
                        </a:solidFill>
                      </a:rPr>
                      <a:t>HOT</a:t>
                    </a:r>
                    <a:r>
                      <a:rPr lang="en-GB" sz="2400" b="1" dirty="0">
                        <a:solidFill>
                          <a:srgbClr val="FF7100"/>
                        </a:solidFill>
                      </a:rPr>
                      <a:t> PATH</a:t>
                    </a:r>
                    <a:endParaRPr lang="pl-PL" sz="2400" b="1" dirty="0">
                      <a:solidFill>
                        <a:srgbClr val="FF7100"/>
                      </a:solidFill>
                    </a:endParaRPr>
                  </a:p>
                </p:txBody>
              </p:sp>
            </p:grpSp>
          </p:grpSp>
        </p:grpSp>
        <p:cxnSp>
          <p:nvCxnSpPr>
            <p:cNvPr id="132" name="Straight Arrow Connector 131">
              <a:extLst>
                <a:ext uri="{FF2B5EF4-FFF2-40B4-BE49-F238E27FC236}">
                  <a16:creationId xmlns:a16="http://schemas.microsoft.com/office/drawing/2014/main" xmlns="" id="{597229CA-03AF-40F4-836D-B5EE42735578}"/>
                </a:ext>
              </a:extLst>
            </p:cNvPr>
            <p:cNvCxnSpPr>
              <a:cxnSpLocks/>
              <a:endCxn id="135" idx="2"/>
            </p:cNvCxnSpPr>
            <p:nvPr/>
          </p:nvCxnSpPr>
          <p:spPr>
            <a:xfrm flipV="1">
              <a:off x="5045076" y="3465869"/>
              <a:ext cx="10793" cy="483212"/>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77553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anim calcmode="lin" valueType="num">
                                      <p:cBhvr>
                                        <p:cTn id="8" dur="1000" fill="hold"/>
                                        <p:tgtEl>
                                          <p:spTgt spid="89"/>
                                        </p:tgtEl>
                                        <p:attrNameLst>
                                          <p:attrName>ppt_x</p:attrName>
                                        </p:attrNameLst>
                                      </p:cBhvr>
                                      <p:tavLst>
                                        <p:tav tm="0">
                                          <p:val>
                                            <p:strVal val="#ppt_x"/>
                                          </p:val>
                                        </p:tav>
                                        <p:tav tm="100000">
                                          <p:val>
                                            <p:strVal val="#ppt_x"/>
                                          </p:val>
                                        </p:tav>
                                      </p:tavLst>
                                    </p:anim>
                                    <p:anim calcmode="lin" valueType="num">
                                      <p:cBhvr>
                                        <p:cTn id="9"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1000"/>
                                        <p:tgtEl>
                                          <p:spTgt spid="74"/>
                                        </p:tgtEl>
                                      </p:cBhvr>
                                    </p:animEffect>
                                    <p:anim calcmode="lin" valueType="num">
                                      <p:cBhvr>
                                        <p:cTn id="15" dur="1000" fill="hold"/>
                                        <p:tgtEl>
                                          <p:spTgt spid="74"/>
                                        </p:tgtEl>
                                        <p:attrNameLst>
                                          <p:attrName>ppt_x</p:attrName>
                                        </p:attrNameLst>
                                      </p:cBhvr>
                                      <p:tavLst>
                                        <p:tav tm="0">
                                          <p:val>
                                            <p:strVal val="#ppt_x"/>
                                          </p:val>
                                        </p:tav>
                                        <p:tav tm="100000">
                                          <p:val>
                                            <p:strVal val="#ppt_x"/>
                                          </p:val>
                                        </p:tav>
                                      </p:tavLst>
                                    </p:anim>
                                    <p:anim calcmode="lin" valueType="num">
                                      <p:cBhvr>
                                        <p:cTn id="1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0"/>
                                        </p:tgtEl>
                                        <p:attrNameLst>
                                          <p:attrName>style.visibility</p:attrName>
                                        </p:attrNameLst>
                                      </p:cBhvr>
                                      <p:to>
                                        <p:strVal val="visible"/>
                                      </p:to>
                                    </p:set>
                                    <p:animEffect transition="in" filter="fade">
                                      <p:cBhvr>
                                        <p:cTn id="21" dur="1000"/>
                                        <p:tgtEl>
                                          <p:spTgt spid="130"/>
                                        </p:tgtEl>
                                      </p:cBhvr>
                                    </p:animEffect>
                                    <p:anim calcmode="lin" valueType="num">
                                      <p:cBhvr>
                                        <p:cTn id="22" dur="1000" fill="hold"/>
                                        <p:tgtEl>
                                          <p:spTgt spid="130"/>
                                        </p:tgtEl>
                                        <p:attrNameLst>
                                          <p:attrName>ppt_x</p:attrName>
                                        </p:attrNameLst>
                                      </p:cBhvr>
                                      <p:tavLst>
                                        <p:tav tm="0">
                                          <p:val>
                                            <p:strVal val="#ppt_x"/>
                                          </p:val>
                                        </p:tav>
                                        <p:tav tm="100000">
                                          <p:val>
                                            <p:strVal val="#ppt_x"/>
                                          </p:val>
                                        </p:tav>
                                      </p:tavLst>
                                    </p:anim>
                                    <p:anim calcmode="lin" valueType="num">
                                      <p:cBhvr>
                                        <p:cTn id="23"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9"/>
                                        </p:tgtEl>
                                        <p:attrNameLst>
                                          <p:attrName>style.visibility</p:attrName>
                                        </p:attrNameLst>
                                      </p:cBhvr>
                                      <p:to>
                                        <p:strVal val="visible"/>
                                      </p:to>
                                    </p:set>
                                    <p:animEffect transition="in" filter="fade">
                                      <p:cBhvr>
                                        <p:cTn id="28" dur="1000"/>
                                        <p:tgtEl>
                                          <p:spTgt spid="129"/>
                                        </p:tgtEl>
                                      </p:cBhvr>
                                    </p:animEffect>
                                    <p:anim calcmode="lin" valueType="num">
                                      <p:cBhvr>
                                        <p:cTn id="29" dur="1000" fill="hold"/>
                                        <p:tgtEl>
                                          <p:spTgt spid="129"/>
                                        </p:tgtEl>
                                        <p:attrNameLst>
                                          <p:attrName>ppt_x</p:attrName>
                                        </p:attrNameLst>
                                      </p:cBhvr>
                                      <p:tavLst>
                                        <p:tav tm="0">
                                          <p:val>
                                            <p:strVal val="#ppt_x"/>
                                          </p:val>
                                        </p:tav>
                                        <p:tav tm="100000">
                                          <p:val>
                                            <p:strVal val="#ppt_x"/>
                                          </p:val>
                                        </p:tav>
                                      </p:tavLst>
                                    </p:anim>
                                    <p:anim calcmode="lin" valueType="num">
                                      <p:cBhvr>
                                        <p:cTn id="30"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xmlns="" id="{D405246E-B8EC-4245-BE2A-84E79374FF60}"/>
              </a:ext>
            </a:extLst>
          </p:cNvPr>
          <p:cNvSpPr>
            <a:spLocks noGrp="1"/>
          </p:cNvSpPr>
          <p:nvPr>
            <p:ph type="body" sz="quarter" idx="13"/>
          </p:nvPr>
        </p:nvSpPr>
        <p:spPr>
          <a:xfrm>
            <a:off x="940994" y="2669513"/>
            <a:ext cx="8594892" cy="960095"/>
          </a:xfrm>
        </p:spPr>
        <p:txBody>
          <a:bodyPr/>
          <a:lstStyle/>
          <a:p>
            <a:r>
              <a:rPr lang="en-US" sz="5400" b="1" spc="-50" dirty="0">
                <a:solidFill>
                  <a:srgbClr val="FF5F00"/>
                </a:solidFill>
                <a:latin typeface="Calibri Light" panose="020F0302020204030204"/>
                <a:ea typeface="+mj-ea"/>
                <a:cs typeface="+mj-cs"/>
              </a:rPr>
              <a:t>Stream Data Processing</a:t>
            </a:r>
          </a:p>
        </p:txBody>
      </p:sp>
    </p:spTree>
    <p:extLst>
      <p:ext uri="{BB962C8B-B14F-4D97-AF65-F5344CB8AC3E}">
        <p14:creationId xmlns:p14="http://schemas.microsoft.com/office/powerpoint/2010/main" val="803704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www.com-strat.com/wp-content/uploads/2017/05/internet-thing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943" y="1129035"/>
            <a:ext cx="9078232" cy="5124808"/>
          </a:xfrm>
          <a:prstGeom prst="rect">
            <a:avLst/>
          </a:prstGeom>
          <a:noFill/>
          <a:extLst>
            <a:ext uri="{909E8E84-426E-40DD-AFC4-6F175D3DCCD1}">
              <a14:hiddenFill xmlns:a14="http://schemas.microsoft.com/office/drawing/2010/main">
                <a:solidFill>
                  <a:srgbClr val="FFFFFF"/>
                </a:solidFill>
              </a14:hiddenFill>
            </a:ext>
          </a:extLst>
        </p:spPr>
      </p:pic>
      <p:sp>
        <p:nvSpPr>
          <p:cNvPr id="5" name="pole tekstowe 4"/>
          <p:cNvSpPr txBox="1"/>
          <p:nvPr/>
        </p:nvSpPr>
        <p:spPr>
          <a:xfrm>
            <a:off x="5621164" y="6253843"/>
            <a:ext cx="1783789" cy="261610"/>
          </a:xfrm>
          <a:prstGeom prst="rect">
            <a:avLst/>
          </a:prstGeom>
          <a:noFill/>
        </p:spPr>
        <p:txBody>
          <a:bodyPr wrap="square" rtlCol="0">
            <a:spAutoFit/>
          </a:bodyPr>
          <a:lstStyle/>
          <a:p>
            <a:pPr algn="ctr"/>
            <a:r>
              <a:rPr lang="pl-PL" sz="1100" dirty="0">
                <a:solidFill>
                  <a:srgbClr val="595959"/>
                </a:solidFill>
              </a:rPr>
              <a:t>Źródło</a:t>
            </a:r>
            <a:r>
              <a:rPr lang="pl-PL" sz="1100" dirty="0"/>
              <a:t>: </a:t>
            </a:r>
            <a:r>
              <a:rPr lang="pl-PL" sz="1100" dirty="0">
                <a:hlinkClick r:id="rId3"/>
              </a:rPr>
              <a:t>www.com-strat.com</a:t>
            </a:r>
            <a:endParaRPr lang="pl-PL" sz="1100" dirty="0"/>
          </a:p>
        </p:txBody>
      </p:sp>
    </p:spTree>
    <p:extLst>
      <p:ext uri="{BB962C8B-B14F-4D97-AF65-F5344CB8AC3E}">
        <p14:creationId xmlns:p14="http://schemas.microsoft.com/office/powerpoint/2010/main" val="1305915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B2E2000-5E1A-461A-AF72-79E07742676C}"/>
              </a:ext>
            </a:extLst>
          </p:cNvPr>
          <p:cNvSpPr>
            <a:spLocks noGrp="1"/>
          </p:cNvSpPr>
          <p:nvPr>
            <p:ph type="body" sz="quarter" idx="13"/>
          </p:nvPr>
        </p:nvSpPr>
        <p:spPr>
          <a:xfrm>
            <a:off x="879322" y="989903"/>
            <a:ext cx="7350278" cy="717974"/>
          </a:xfrm>
        </p:spPr>
        <p:txBody>
          <a:bodyPr>
            <a:normAutofit/>
          </a:bodyPr>
          <a:lstStyle/>
          <a:p>
            <a:r>
              <a:rPr lang="en-GB" sz="4000" b="1" dirty="0">
                <a:solidFill>
                  <a:srgbClr val="FF7100"/>
                </a:solidFill>
                <a:latin typeface="+mn-lt"/>
              </a:rPr>
              <a:t>Stream Data Processing</a:t>
            </a:r>
            <a:endParaRPr lang="pl-PL" sz="4000" b="1" dirty="0">
              <a:solidFill>
                <a:srgbClr val="FF7100"/>
              </a:solidFill>
              <a:latin typeface="+mn-lt"/>
            </a:endParaRPr>
          </a:p>
        </p:txBody>
      </p:sp>
      <p:pic>
        <p:nvPicPr>
          <p:cNvPr id="145" name="Obraz 1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560" y="1558375"/>
            <a:ext cx="10548026" cy="4737181"/>
          </a:xfrm>
          <a:prstGeom prst="rect">
            <a:avLst/>
          </a:prstGeom>
        </p:spPr>
      </p:pic>
      <p:sp>
        <p:nvSpPr>
          <p:cNvPr id="146" name="pole tekstowe 145"/>
          <p:cNvSpPr txBox="1"/>
          <p:nvPr/>
        </p:nvSpPr>
        <p:spPr>
          <a:xfrm>
            <a:off x="5560678" y="6295556"/>
            <a:ext cx="1783789" cy="261610"/>
          </a:xfrm>
          <a:prstGeom prst="rect">
            <a:avLst/>
          </a:prstGeom>
          <a:noFill/>
        </p:spPr>
        <p:txBody>
          <a:bodyPr wrap="square" rtlCol="0">
            <a:spAutoFit/>
          </a:bodyPr>
          <a:lstStyle/>
          <a:p>
            <a:pPr algn="ctr"/>
            <a:r>
              <a:rPr lang="pl-PL" sz="1100" dirty="0">
                <a:solidFill>
                  <a:srgbClr val="595959"/>
                </a:solidFill>
              </a:rPr>
              <a:t>Źródło</a:t>
            </a:r>
            <a:r>
              <a:rPr lang="pl-PL" sz="1100" dirty="0"/>
              <a:t>: </a:t>
            </a:r>
            <a:r>
              <a:rPr lang="pl-PL" sz="1100" dirty="0">
                <a:hlinkClick r:id="rId4"/>
              </a:rPr>
              <a:t>www.ververica.com</a:t>
            </a:r>
            <a:endParaRPr lang="pl-PL" sz="1100" dirty="0"/>
          </a:p>
        </p:txBody>
      </p:sp>
    </p:spTree>
    <p:extLst>
      <p:ext uri="{BB962C8B-B14F-4D97-AF65-F5344CB8AC3E}">
        <p14:creationId xmlns:p14="http://schemas.microsoft.com/office/powerpoint/2010/main" val="2523824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078129F-88C7-4AFD-B473-255752BD0890}"/>
              </a:ext>
            </a:extLst>
          </p:cNvPr>
          <p:cNvSpPr>
            <a:spLocks noGrp="1"/>
          </p:cNvSpPr>
          <p:nvPr>
            <p:ph type="body" sz="quarter" idx="13"/>
          </p:nvPr>
        </p:nvSpPr>
        <p:spPr>
          <a:xfrm>
            <a:off x="1178560" y="851348"/>
            <a:ext cx="9489440" cy="957299"/>
          </a:xfrm>
        </p:spPr>
        <p:txBody>
          <a:bodyPr/>
          <a:lstStyle/>
          <a:p>
            <a:r>
              <a:rPr lang="en-US" sz="4600" b="1" dirty="0">
                <a:solidFill>
                  <a:srgbClr val="FF5F00"/>
                </a:solidFill>
                <a:latin typeface="+mj-lt"/>
              </a:rPr>
              <a:t>Stream Data Processing</a:t>
            </a:r>
            <a:endParaRPr lang="pl-PL" sz="4600" b="1" dirty="0">
              <a:solidFill>
                <a:srgbClr val="FF5F00"/>
              </a:solidFill>
              <a:latin typeface="+mj-lt"/>
            </a:endParaRPr>
          </a:p>
        </p:txBody>
      </p:sp>
      <p:sp>
        <p:nvSpPr>
          <p:cNvPr id="5" name="Rectangle 4">
            <a:extLst>
              <a:ext uri="{FF2B5EF4-FFF2-40B4-BE49-F238E27FC236}">
                <a16:creationId xmlns:a16="http://schemas.microsoft.com/office/drawing/2014/main" xmlns="" id="{3E2D7AD4-30A0-4EF0-A3FF-38878DE1BABB}"/>
              </a:ext>
            </a:extLst>
          </p:cNvPr>
          <p:cNvSpPr/>
          <p:nvPr/>
        </p:nvSpPr>
        <p:spPr>
          <a:xfrm>
            <a:off x="1452880" y="2090172"/>
            <a:ext cx="10434320" cy="3416320"/>
          </a:xfrm>
          <a:prstGeom prst="rect">
            <a:avLst/>
          </a:prstGeom>
        </p:spPr>
        <p:txBody>
          <a:bodyPr wrap="square">
            <a:spAutoFit/>
          </a:bodyPr>
          <a:lstStyle/>
          <a:p>
            <a:pPr>
              <a:buFont typeface="Wingdings" panose="05000000000000000000" pitchFamily="2" charset="2"/>
              <a:buChar char="§"/>
            </a:pPr>
            <a:r>
              <a:rPr lang="en-US" sz="3600" dirty="0">
                <a:solidFill>
                  <a:srgbClr val="FF5F00"/>
                </a:solidFill>
                <a:latin typeface="+mj-lt"/>
              </a:rPr>
              <a:t> Theoretically infinite data stream</a:t>
            </a:r>
            <a:endParaRPr lang="pl-PL" sz="3600" dirty="0">
              <a:solidFill>
                <a:srgbClr val="FF5F00"/>
              </a:solidFill>
              <a:latin typeface="+mj-lt"/>
            </a:endParaRPr>
          </a:p>
          <a:p>
            <a:pPr>
              <a:buFont typeface="Wingdings" panose="05000000000000000000" pitchFamily="2" charset="2"/>
              <a:buChar char="§"/>
            </a:pPr>
            <a:r>
              <a:rPr lang="pl-PL" sz="3600" dirty="0">
                <a:solidFill>
                  <a:srgbClr val="FF5F00"/>
                </a:solidFill>
                <a:latin typeface="+mj-lt"/>
              </a:rPr>
              <a:t> </a:t>
            </a:r>
            <a:r>
              <a:rPr lang="en-US" sz="3600" dirty="0">
                <a:solidFill>
                  <a:srgbClr val="FF5F00"/>
                </a:solidFill>
                <a:latin typeface="+mj-lt"/>
              </a:rPr>
              <a:t>Access to data is instant</a:t>
            </a:r>
            <a:endParaRPr lang="pl-PL" sz="3600" dirty="0">
              <a:solidFill>
                <a:srgbClr val="FF5F00"/>
              </a:solidFill>
              <a:latin typeface="+mj-lt"/>
            </a:endParaRPr>
          </a:p>
          <a:p>
            <a:pPr>
              <a:buFont typeface="Wingdings" panose="05000000000000000000" pitchFamily="2" charset="2"/>
              <a:buChar char="§"/>
            </a:pPr>
            <a:r>
              <a:rPr lang="pl-PL" sz="3600" dirty="0">
                <a:solidFill>
                  <a:schemeClr val="tx1">
                    <a:lumMod val="65000"/>
                    <a:lumOff val="35000"/>
                  </a:schemeClr>
                </a:solidFill>
                <a:latin typeface="+mj-lt"/>
              </a:rPr>
              <a:t> </a:t>
            </a:r>
            <a:r>
              <a:rPr lang="en-US" sz="3600" dirty="0">
                <a:solidFill>
                  <a:schemeClr val="tx1">
                    <a:lumMod val="65000"/>
                    <a:lumOff val="35000"/>
                  </a:schemeClr>
                </a:solidFill>
                <a:latin typeface="+mj-lt"/>
              </a:rPr>
              <a:t>Processing must take place </a:t>
            </a:r>
          </a:p>
          <a:p>
            <a:r>
              <a:rPr lang="en-US" sz="3600" dirty="0">
                <a:solidFill>
                  <a:schemeClr val="tx1">
                    <a:lumMod val="65000"/>
                    <a:lumOff val="35000"/>
                  </a:schemeClr>
                </a:solidFill>
                <a:latin typeface="+mj-lt"/>
              </a:rPr>
              <a:t>   as soon as possible</a:t>
            </a:r>
            <a:endParaRPr lang="pl-PL" sz="3600" dirty="0">
              <a:solidFill>
                <a:schemeClr val="tx1">
                  <a:lumMod val="65000"/>
                  <a:lumOff val="35000"/>
                </a:schemeClr>
              </a:solidFill>
              <a:latin typeface="+mj-lt"/>
            </a:endParaRPr>
          </a:p>
          <a:p>
            <a:pPr>
              <a:buFont typeface="Wingdings" panose="05000000000000000000" pitchFamily="2" charset="2"/>
              <a:buChar char="§"/>
            </a:pPr>
            <a:r>
              <a:rPr lang="pl-PL" sz="3600" dirty="0">
                <a:solidFill>
                  <a:schemeClr val="tx1">
                    <a:lumMod val="65000"/>
                    <a:lumOff val="35000"/>
                  </a:schemeClr>
                </a:solidFill>
                <a:latin typeface="+mj-lt"/>
              </a:rPr>
              <a:t> </a:t>
            </a:r>
            <a:r>
              <a:rPr lang="en-US" sz="3600" dirty="0">
                <a:solidFill>
                  <a:schemeClr val="tx1">
                    <a:lumMod val="65000"/>
                    <a:lumOff val="35000"/>
                  </a:schemeClr>
                </a:solidFill>
                <a:latin typeface="+mj-lt"/>
              </a:rPr>
              <a:t>The status and size of the data</a:t>
            </a:r>
          </a:p>
          <a:p>
            <a:r>
              <a:rPr lang="en-US" sz="3600" dirty="0">
                <a:solidFill>
                  <a:schemeClr val="tx1">
                    <a:lumMod val="65000"/>
                    <a:lumOff val="35000"/>
                  </a:schemeClr>
                </a:solidFill>
                <a:latin typeface="+mj-lt"/>
              </a:rPr>
              <a:t>   is unknown</a:t>
            </a:r>
            <a:endParaRPr lang="pl-PL" sz="3600" dirty="0">
              <a:solidFill>
                <a:schemeClr val="tx1">
                  <a:lumMod val="65000"/>
                  <a:lumOff val="35000"/>
                </a:schemeClr>
              </a:solidFill>
              <a:latin typeface="+mj-lt"/>
            </a:endParaRPr>
          </a:p>
        </p:txBody>
      </p:sp>
      <p:pic>
        <p:nvPicPr>
          <p:cNvPr id="4" name="Picture 6" descr="Znalezione obrazy dla zapytania stream dat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3442" y="3191373"/>
            <a:ext cx="4633742" cy="3469737"/>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p:cNvSpPr txBox="1"/>
          <p:nvPr/>
        </p:nvSpPr>
        <p:spPr>
          <a:xfrm>
            <a:off x="8828418" y="6530305"/>
            <a:ext cx="1783789" cy="261610"/>
          </a:xfrm>
          <a:prstGeom prst="rect">
            <a:avLst/>
          </a:prstGeom>
          <a:noFill/>
        </p:spPr>
        <p:txBody>
          <a:bodyPr wrap="square" rtlCol="0">
            <a:spAutoFit/>
          </a:bodyPr>
          <a:lstStyle/>
          <a:p>
            <a:pPr algn="ctr"/>
            <a:r>
              <a:rPr lang="pl-PL" sz="1100" dirty="0">
                <a:solidFill>
                  <a:srgbClr val="595959"/>
                </a:solidFill>
              </a:rPr>
              <a:t>Źródło</a:t>
            </a:r>
            <a:r>
              <a:rPr lang="pl-PL" sz="1100" dirty="0"/>
              <a:t>: </a:t>
            </a:r>
            <a:r>
              <a:rPr lang="pl-PL" sz="1100" dirty="0">
                <a:hlinkClick r:id="rId4"/>
              </a:rPr>
              <a:t>flink.apache.org</a:t>
            </a:r>
            <a:endParaRPr lang="pl-PL" sz="1100" dirty="0"/>
          </a:p>
        </p:txBody>
      </p:sp>
    </p:spTree>
    <p:extLst>
      <p:ext uri="{BB962C8B-B14F-4D97-AF65-F5344CB8AC3E}">
        <p14:creationId xmlns:p14="http://schemas.microsoft.com/office/powerpoint/2010/main" val="737555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F620DB88-0592-46E2-BE5E-DE4F15912D58}"/>
              </a:ext>
            </a:extLst>
          </p:cNvPr>
          <p:cNvSpPr>
            <a:spLocks noGrp="1"/>
          </p:cNvSpPr>
          <p:nvPr>
            <p:ph type="body" sz="quarter" idx="13"/>
          </p:nvPr>
        </p:nvSpPr>
        <p:spPr>
          <a:xfrm>
            <a:off x="792127" y="857465"/>
            <a:ext cx="10619108" cy="957299"/>
          </a:xfrm>
        </p:spPr>
        <p:txBody>
          <a:bodyPr/>
          <a:lstStyle/>
          <a:p>
            <a:r>
              <a:rPr lang="pl-PL" sz="4800" b="1" spc="-50" dirty="0" err="1">
                <a:solidFill>
                  <a:srgbClr val="FF5F00"/>
                </a:solidFill>
                <a:latin typeface="Calibri Light" panose="020F0302020204030204"/>
              </a:rPr>
              <a:t>Batch</a:t>
            </a:r>
            <a:r>
              <a:rPr lang="pl-PL" sz="4800" b="1" spc="-50" dirty="0">
                <a:solidFill>
                  <a:srgbClr val="FF5F00"/>
                </a:solidFill>
                <a:latin typeface="Calibri Light" panose="020F0302020204030204"/>
              </a:rPr>
              <a:t> </a:t>
            </a:r>
            <a:r>
              <a:rPr lang="pl-PL" sz="4800" b="1" spc="-50" dirty="0" err="1">
                <a:solidFill>
                  <a:srgbClr val="FF5F00"/>
                </a:solidFill>
                <a:latin typeface="Calibri Light" panose="020F0302020204030204"/>
              </a:rPr>
              <a:t>processing</a:t>
            </a:r>
            <a:r>
              <a:rPr lang="pl-PL" sz="4800" b="1" spc="-50" dirty="0">
                <a:solidFill>
                  <a:srgbClr val="FF5F00"/>
                </a:solidFill>
                <a:latin typeface="Calibri Light" panose="020F0302020204030204"/>
              </a:rPr>
              <a:t> vs. Real </a:t>
            </a:r>
            <a:r>
              <a:rPr lang="pl-PL" sz="4800" b="1" spc="-50" dirty="0" err="1">
                <a:solidFill>
                  <a:srgbClr val="FF5F00"/>
                </a:solidFill>
                <a:latin typeface="Calibri Light" panose="020F0302020204030204"/>
              </a:rPr>
              <a:t>time</a:t>
            </a:r>
            <a:r>
              <a:rPr lang="pl-PL" sz="4800" b="1" spc="-50" dirty="0">
                <a:solidFill>
                  <a:srgbClr val="FF5F00"/>
                </a:solidFill>
                <a:latin typeface="Calibri Light" panose="020F0302020204030204"/>
              </a:rPr>
              <a:t> </a:t>
            </a:r>
            <a:r>
              <a:rPr lang="pl-PL" sz="4800" b="1" spc="-50" dirty="0" err="1">
                <a:solidFill>
                  <a:srgbClr val="FF5F00"/>
                </a:solidFill>
                <a:latin typeface="Calibri Light" panose="020F0302020204030204"/>
              </a:rPr>
              <a:t>processing</a:t>
            </a:r>
            <a:endParaRPr lang="pl-PL" sz="4800" b="1" spc="-50" dirty="0">
              <a:solidFill>
                <a:srgbClr val="FF5F00"/>
              </a:solidFill>
              <a:latin typeface="Calibri Light" panose="020F0302020204030204"/>
            </a:endParaRPr>
          </a:p>
        </p:txBody>
      </p:sp>
      <p:sp>
        <p:nvSpPr>
          <p:cNvPr id="4" name="Content Placeholder 6">
            <a:extLst>
              <a:ext uri="{FF2B5EF4-FFF2-40B4-BE49-F238E27FC236}">
                <a16:creationId xmlns:a16="http://schemas.microsoft.com/office/drawing/2014/main" xmlns="" id="{64320040-6AAD-4E7E-A637-2D43A31F262A}"/>
              </a:ext>
            </a:extLst>
          </p:cNvPr>
          <p:cNvSpPr txBox="1">
            <a:spLocks/>
          </p:cNvSpPr>
          <p:nvPr/>
        </p:nvSpPr>
        <p:spPr>
          <a:xfrm>
            <a:off x="780765" y="1657083"/>
            <a:ext cx="11287590" cy="4867542"/>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pl-PL" sz="3600" dirty="0" err="1">
                <a:solidFill>
                  <a:srgbClr val="FF5F00"/>
                </a:solidFill>
                <a:latin typeface="+mj-lt"/>
              </a:rPr>
              <a:t>Batch</a:t>
            </a:r>
            <a:r>
              <a:rPr lang="pl-PL" sz="3600" dirty="0">
                <a:solidFill>
                  <a:srgbClr val="FF5F00"/>
                </a:solidFill>
                <a:latin typeface="+mj-lt"/>
              </a:rPr>
              <a:t> </a:t>
            </a:r>
            <a:r>
              <a:rPr lang="pl-PL" sz="3600" dirty="0" err="1">
                <a:solidFill>
                  <a:srgbClr val="FF5F00"/>
                </a:solidFill>
                <a:latin typeface="+mj-lt"/>
              </a:rPr>
              <a:t>processing</a:t>
            </a:r>
            <a:endParaRPr lang="en-GB" sz="4000" dirty="0">
              <a:solidFill>
                <a:schemeClr val="tx1">
                  <a:lumMod val="65000"/>
                  <a:lumOff val="35000"/>
                </a:schemeClr>
              </a:solidFill>
              <a:latin typeface="+mj-lt"/>
            </a:endParaRPr>
          </a:p>
          <a:p>
            <a:pPr lvl="1">
              <a:buFont typeface="Arial" panose="020B0604020202020204" pitchFamily="34" charset="0"/>
              <a:buChar char="•"/>
            </a:pPr>
            <a:r>
              <a:rPr lang="pl-PL" sz="3600" dirty="0" err="1">
                <a:solidFill>
                  <a:schemeClr val="tx1">
                    <a:lumMod val="65000"/>
                    <a:lumOff val="35000"/>
                  </a:schemeClr>
                </a:solidFill>
                <a:latin typeface="+mj-lt"/>
              </a:rPr>
              <a:t>Static</a:t>
            </a:r>
            <a:r>
              <a:rPr lang="pl-PL" sz="3600" dirty="0">
                <a:solidFill>
                  <a:schemeClr val="tx1">
                    <a:lumMod val="65000"/>
                    <a:lumOff val="35000"/>
                  </a:schemeClr>
                </a:solidFill>
                <a:latin typeface="+mj-lt"/>
              </a:rPr>
              <a:t> </a:t>
            </a:r>
            <a:r>
              <a:rPr lang="pl-PL" sz="3600" dirty="0" err="1">
                <a:solidFill>
                  <a:schemeClr val="tx1">
                    <a:lumMod val="65000"/>
                    <a:lumOff val="35000"/>
                  </a:schemeClr>
                </a:solidFill>
                <a:latin typeface="+mj-lt"/>
              </a:rPr>
              <a:t>Datasets</a:t>
            </a:r>
            <a:endParaRPr lang="en-GB" sz="3600" dirty="0">
              <a:solidFill>
                <a:schemeClr val="tx1">
                  <a:lumMod val="65000"/>
                  <a:lumOff val="35000"/>
                </a:schemeClr>
              </a:solidFill>
              <a:latin typeface="+mj-lt"/>
            </a:endParaRPr>
          </a:p>
          <a:p>
            <a:pPr lvl="1">
              <a:buFont typeface="Arial" panose="020B0604020202020204" pitchFamily="34" charset="0"/>
              <a:buChar char="•"/>
            </a:pPr>
            <a:r>
              <a:rPr lang="pl-PL" sz="3600" dirty="0" err="1">
                <a:solidFill>
                  <a:schemeClr val="tx1">
                    <a:lumMod val="65000"/>
                    <a:lumOff val="35000"/>
                  </a:schemeClr>
                </a:solidFill>
                <a:latin typeface="+mj-lt"/>
              </a:rPr>
              <a:t>Quering</a:t>
            </a:r>
            <a:r>
              <a:rPr lang="pl-PL" sz="3600" dirty="0">
                <a:solidFill>
                  <a:schemeClr val="tx1">
                    <a:lumMod val="65000"/>
                    <a:lumOff val="35000"/>
                  </a:schemeClr>
                </a:solidFill>
                <a:latin typeface="+mj-lt"/>
              </a:rPr>
              <a:t> </a:t>
            </a:r>
            <a:r>
              <a:rPr lang="pl-PL" sz="3600" dirty="0" err="1">
                <a:solidFill>
                  <a:schemeClr val="tx1">
                    <a:lumMod val="65000"/>
                    <a:lumOff val="35000"/>
                  </a:schemeClr>
                </a:solidFill>
                <a:latin typeface="+mj-lt"/>
              </a:rPr>
              <a:t>large</a:t>
            </a:r>
            <a:r>
              <a:rPr lang="pl-PL" sz="3600" dirty="0">
                <a:solidFill>
                  <a:schemeClr val="tx1">
                    <a:lumMod val="65000"/>
                    <a:lumOff val="35000"/>
                  </a:schemeClr>
                </a:solidFill>
                <a:latin typeface="+mj-lt"/>
              </a:rPr>
              <a:t> </a:t>
            </a:r>
            <a:r>
              <a:rPr lang="pl-PL" sz="3600" dirty="0" err="1">
                <a:solidFill>
                  <a:schemeClr val="tx1">
                    <a:lumMod val="65000"/>
                    <a:lumOff val="35000"/>
                  </a:schemeClr>
                </a:solidFill>
                <a:latin typeface="+mj-lt"/>
              </a:rPr>
              <a:t>amount</a:t>
            </a:r>
            <a:r>
              <a:rPr lang="pl-PL" sz="3600" dirty="0">
                <a:solidFill>
                  <a:schemeClr val="tx1">
                    <a:lumMod val="65000"/>
                    <a:lumOff val="35000"/>
                  </a:schemeClr>
                </a:solidFill>
                <a:latin typeface="+mj-lt"/>
              </a:rPr>
              <a:t> of data </a:t>
            </a:r>
            <a:r>
              <a:rPr lang="pl-PL" sz="3600" dirty="0" err="1">
                <a:solidFill>
                  <a:schemeClr val="tx1">
                    <a:lumMod val="65000"/>
                    <a:lumOff val="35000"/>
                  </a:schemeClr>
                </a:solidFill>
                <a:latin typeface="+mj-lt"/>
              </a:rPr>
              <a:t>can</a:t>
            </a:r>
            <a:r>
              <a:rPr lang="pl-PL" sz="3600" dirty="0">
                <a:solidFill>
                  <a:schemeClr val="tx1">
                    <a:lumMod val="65000"/>
                    <a:lumOff val="35000"/>
                  </a:schemeClr>
                </a:solidFill>
                <a:latin typeface="+mj-lt"/>
              </a:rPr>
              <a:t> be </a:t>
            </a:r>
            <a:r>
              <a:rPr lang="pl-PL" sz="3600" dirty="0" err="1">
                <a:solidFill>
                  <a:schemeClr val="tx1">
                    <a:lumMod val="65000"/>
                    <a:lumOff val="35000"/>
                  </a:schemeClr>
                </a:solidFill>
                <a:latin typeface="+mj-lt"/>
              </a:rPr>
              <a:t>noneffective</a:t>
            </a:r>
            <a:endParaRPr lang="en-GB" sz="3600" dirty="0">
              <a:solidFill>
                <a:schemeClr val="tx1">
                  <a:lumMod val="65000"/>
                  <a:lumOff val="35000"/>
                </a:schemeClr>
              </a:solidFill>
              <a:latin typeface="+mj-lt"/>
            </a:endParaRPr>
          </a:p>
          <a:p>
            <a:pPr>
              <a:buFont typeface="Arial" panose="020B0604020202020204" pitchFamily="34" charset="0"/>
              <a:buChar char="•"/>
            </a:pPr>
            <a:endParaRPr kumimoji="0" lang="pl-PL" sz="4000" i="0" u="none" strike="noStrike" kern="1200" cap="none" spc="0" normalizeH="0" baseline="0" noProof="0" dirty="0">
              <a:ln>
                <a:noFill/>
              </a:ln>
              <a:solidFill>
                <a:srgbClr val="FF5F00"/>
              </a:solidFill>
              <a:effectLst/>
              <a:uLnTx/>
              <a:uFillTx/>
              <a:latin typeface="+mj-lt"/>
            </a:endParaRPr>
          </a:p>
          <a:p>
            <a:pPr>
              <a:buFont typeface="Arial" panose="020B0604020202020204" pitchFamily="34" charset="0"/>
              <a:buChar char="•"/>
            </a:pPr>
            <a:r>
              <a:rPr kumimoji="0" lang="pl-PL" sz="4000" i="0" u="none" strike="noStrike" kern="1200" cap="none" spc="0" normalizeH="0" baseline="0" noProof="0" dirty="0">
                <a:ln>
                  <a:noFill/>
                </a:ln>
                <a:solidFill>
                  <a:srgbClr val="FF5F00"/>
                </a:solidFill>
                <a:effectLst/>
                <a:uLnTx/>
                <a:uFillTx/>
                <a:latin typeface="+mj-lt"/>
              </a:rPr>
              <a:t>Real </a:t>
            </a:r>
            <a:r>
              <a:rPr kumimoji="0" lang="pl-PL" sz="4000" i="0" u="none" strike="noStrike" kern="1200" cap="none" spc="0" normalizeH="0" baseline="0" noProof="0" dirty="0" err="1">
                <a:ln>
                  <a:noFill/>
                </a:ln>
                <a:solidFill>
                  <a:srgbClr val="FF5F00"/>
                </a:solidFill>
                <a:effectLst/>
                <a:uLnTx/>
                <a:uFillTx/>
                <a:latin typeface="+mj-lt"/>
              </a:rPr>
              <a:t>time</a:t>
            </a:r>
            <a:r>
              <a:rPr kumimoji="0" lang="pl-PL" sz="4000" i="0" u="none" strike="noStrike" kern="1200" cap="none" spc="0" normalizeH="0" baseline="0" noProof="0" dirty="0">
                <a:ln>
                  <a:noFill/>
                </a:ln>
                <a:solidFill>
                  <a:srgbClr val="FF5F00"/>
                </a:solidFill>
                <a:effectLst/>
                <a:uLnTx/>
                <a:uFillTx/>
                <a:latin typeface="+mj-lt"/>
              </a:rPr>
              <a:t> </a:t>
            </a:r>
            <a:r>
              <a:rPr kumimoji="0" lang="pl-PL" sz="4000" i="0" u="none" strike="noStrike" kern="1200" cap="none" spc="0" normalizeH="0" baseline="0" noProof="0" dirty="0" err="1">
                <a:ln>
                  <a:noFill/>
                </a:ln>
                <a:solidFill>
                  <a:srgbClr val="FF5F00"/>
                </a:solidFill>
                <a:effectLst/>
                <a:uLnTx/>
                <a:uFillTx/>
                <a:latin typeface="+mj-lt"/>
              </a:rPr>
              <a:t>processing</a:t>
            </a:r>
            <a:endParaRPr kumimoji="0" lang="en-GB" sz="4000" i="0" u="none" strike="noStrike" kern="1200" cap="none" spc="0" normalizeH="0" noProof="0" dirty="0">
              <a:ln>
                <a:noFill/>
              </a:ln>
              <a:solidFill>
                <a:schemeClr val="tx1">
                  <a:lumMod val="65000"/>
                  <a:lumOff val="35000"/>
                </a:schemeClr>
              </a:solidFill>
              <a:effectLst/>
              <a:uLnTx/>
              <a:uFillTx/>
              <a:latin typeface="+mj-lt"/>
            </a:endParaRPr>
          </a:p>
          <a:p>
            <a:pPr lvl="1">
              <a:buFont typeface="Arial" panose="020B0604020202020204" pitchFamily="34" charset="0"/>
              <a:buChar char="•"/>
            </a:pPr>
            <a:r>
              <a:rPr kumimoji="0" lang="en-GB" sz="4000" i="0" u="none" strike="noStrike" kern="1200" cap="none" spc="0" normalizeH="0" noProof="0" dirty="0">
                <a:ln>
                  <a:noFill/>
                </a:ln>
                <a:solidFill>
                  <a:schemeClr val="tx1">
                    <a:lumMod val="65000"/>
                    <a:lumOff val="35000"/>
                  </a:schemeClr>
                </a:solidFill>
                <a:effectLst/>
                <a:uLnTx/>
                <a:uFillTx/>
                <a:latin typeface="+mj-lt"/>
              </a:rPr>
              <a:t> </a:t>
            </a:r>
            <a:r>
              <a:rPr lang="pl-PL" sz="3600" dirty="0" err="1">
                <a:solidFill>
                  <a:schemeClr val="tx1">
                    <a:lumMod val="65000"/>
                    <a:lumOff val="35000"/>
                  </a:schemeClr>
                </a:solidFill>
                <a:latin typeface="+mj-lt"/>
              </a:rPr>
              <a:t>Dynamic</a:t>
            </a:r>
            <a:r>
              <a:rPr lang="pl-PL" sz="3600" dirty="0">
                <a:solidFill>
                  <a:schemeClr val="tx1">
                    <a:lumMod val="65000"/>
                    <a:lumOff val="35000"/>
                  </a:schemeClr>
                </a:solidFill>
                <a:latin typeface="+mj-lt"/>
              </a:rPr>
              <a:t> and </a:t>
            </a:r>
            <a:r>
              <a:rPr lang="pl-PL" sz="3600" dirty="0" err="1">
                <a:solidFill>
                  <a:schemeClr val="tx1">
                    <a:lumMod val="65000"/>
                    <a:lumOff val="35000"/>
                  </a:schemeClr>
                </a:solidFill>
                <a:latin typeface="+mj-lt"/>
              </a:rPr>
              <a:t>moving</a:t>
            </a:r>
            <a:r>
              <a:rPr lang="pl-PL" sz="3600" dirty="0">
                <a:solidFill>
                  <a:schemeClr val="tx1">
                    <a:lumMod val="65000"/>
                    <a:lumOff val="35000"/>
                  </a:schemeClr>
                </a:solidFill>
                <a:latin typeface="+mj-lt"/>
              </a:rPr>
              <a:t> data</a:t>
            </a:r>
          </a:p>
          <a:p>
            <a:pPr lvl="1">
              <a:buFont typeface="Arial" panose="020B0604020202020204" pitchFamily="34" charset="0"/>
              <a:buChar char="•"/>
            </a:pPr>
            <a:r>
              <a:rPr lang="pl-PL" sz="3600" dirty="0">
                <a:solidFill>
                  <a:schemeClr val="tx1">
                    <a:lumMod val="65000"/>
                    <a:lumOff val="35000"/>
                  </a:schemeClr>
                </a:solidFill>
                <a:latin typeface="+mj-lt"/>
              </a:rPr>
              <a:t> </a:t>
            </a:r>
            <a:r>
              <a:rPr lang="pl-PL" sz="3600" dirty="0" err="1">
                <a:solidFill>
                  <a:schemeClr val="tx1">
                    <a:lumMod val="65000"/>
                    <a:lumOff val="35000"/>
                  </a:schemeClr>
                </a:solidFill>
                <a:latin typeface="+mj-lt"/>
              </a:rPr>
              <a:t>Unlimited</a:t>
            </a:r>
            <a:r>
              <a:rPr lang="pl-PL" sz="3600" dirty="0">
                <a:solidFill>
                  <a:schemeClr val="tx1">
                    <a:lumMod val="65000"/>
                    <a:lumOff val="35000"/>
                  </a:schemeClr>
                </a:solidFill>
                <a:latin typeface="+mj-lt"/>
              </a:rPr>
              <a:t> data</a:t>
            </a:r>
            <a:endParaRPr lang="en-GB" sz="3600" dirty="0">
              <a:solidFill>
                <a:schemeClr val="tx1">
                  <a:lumMod val="65000"/>
                  <a:lumOff val="35000"/>
                </a:schemeClr>
              </a:solidFill>
              <a:latin typeface="+mj-lt"/>
            </a:endParaRPr>
          </a:p>
          <a:p>
            <a:pPr lvl="1">
              <a:buFont typeface="Arial" panose="020B0604020202020204" pitchFamily="34" charset="0"/>
              <a:buChar char="•"/>
            </a:pPr>
            <a:r>
              <a:rPr lang="en-GB" sz="3600" dirty="0">
                <a:solidFill>
                  <a:schemeClr val="tx1">
                    <a:lumMod val="65000"/>
                    <a:lumOff val="35000"/>
                  </a:schemeClr>
                </a:solidFill>
                <a:latin typeface="+mj-lt"/>
              </a:rPr>
              <a:t> 	</a:t>
            </a:r>
            <a:r>
              <a:rPr lang="pl-PL" sz="3600" dirty="0">
                <a:solidFill>
                  <a:schemeClr val="tx1">
                    <a:lumMod val="65000"/>
                    <a:lumOff val="35000"/>
                  </a:schemeClr>
                </a:solidFill>
                <a:latin typeface="+mj-lt"/>
              </a:rPr>
              <a:t>Fast In/Fast Out</a:t>
            </a:r>
            <a:endParaRPr lang="en-GB" sz="3600" dirty="0">
              <a:solidFill>
                <a:schemeClr val="tx1">
                  <a:lumMod val="65000"/>
                  <a:lumOff val="35000"/>
                </a:schemeClr>
              </a:solidFill>
              <a:latin typeface="+mj-lt"/>
            </a:endParaRPr>
          </a:p>
          <a:p>
            <a:pPr>
              <a:buFont typeface="Arial" panose="020B0604020202020204" pitchFamily="34" charset="0"/>
              <a:buChar char="•"/>
            </a:pPr>
            <a:endParaRPr kumimoji="0" lang="en-GB" sz="4800" b="1" i="0" u="none" strike="noStrike" kern="1200" cap="none" spc="0" normalizeH="0" baseline="0" noProof="0" dirty="0">
              <a:ln>
                <a:noFill/>
              </a:ln>
              <a:solidFill>
                <a:schemeClr val="tx1">
                  <a:lumMod val="65000"/>
                  <a:lumOff val="35000"/>
                </a:schemeClr>
              </a:solidFill>
              <a:effectLst/>
              <a:uLnTx/>
              <a:uFillTx/>
              <a:latin typeface="+mj-lt"/>
            </a:endParaRPr>
          </a:p>
        </p:txBody>
      </p:sp>
    </p:spTree>
    <p:extLst>
      <p:ext uri="{BB962C8B-B14F-4D97-AF65-F5344CB8AC3E}">
        <p14:creationId xmlns:p14="http://schemas.microsoft.com/office/powerpoint/2010/main" val="2569631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xmlns="" id="{D405246E-B8EC-4245-BE2A-84E79374FF60}"/>
              </a:ext>
            </a:extLst>
          </p:cNvPr>
          <p:cNvSpPr>
            <a:spLocks noGrp="1"/>
          </p:cNvSpPr>
          <p:nvPr>
            <p:ph type="body" sz="quarter" idx="13"/>
          </p:nvPr>
        </p:nvSpPr>
        <p:spPr>
          <a:xfrm>
            <a:off x="940994" y="2669513"/>
            <a:ext cx="8594892" cy="960095"/>
          </a:xfrm>
        </p:spPr>
        <p:txBody>
          <a:bodyPr/>
          <a:lstStyle/>
          <a:p>
            <a:r>
              <a:rPr lang="en-US" sz="5400" b="1" spc="-50" dirty="0">
                <a:solidFill>
                  <a:srgbClr val="FF5F00"/>
                </a:solidFill>
                <a:latin typeface="Calibri Light" panose="020F0302020204030204"/>
                <a:ea typeface="+mj-ea"/>
                <a:cs typeface="+mj-cs"/>
              </a:rPr>
              <a:t>Your today task</a:t>
            </a:r>
          </a:p>
        </p:txBody>
      </p:sp>
    </p:spTree>
    <p:extLst>
      <p:ext uri="{BB962C8B-B14F-4D97-AF65-F5344CB8AC3E}">
        <p14:creationId xmlns:p14="http://schemas.microsoft.com/office/powerpoint/2010/main" val="2320189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7647C04-AFF7-47AA-891C-0DF19B7A5F93}"/>
              </a:ext>
            </a:extLst>
          </p:cNvPr>
          <p:cNvSpPr txBox="1">
            <a:spLocks/>
          </p:cNvSpPr>
          <p:nvPr/>
        </p:nvSpPr>
        <p:spPr>
          <a:xfrm>
            <a:off x="1451794" y="2069603"/>
            <a:ext cx="10206806" cy="348211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2800" dirty="0">
                <a:latin typeface="+mj-lt"/>
              </a:rPr>
              <a:t>W</a:t>
            </a:r>
            <a:r>
              <a:rPr lang="en-US" sz="2800" dirty="0">
                <a:latin typeface="+mj-lt"/>
              </a:rPr>
              <a:t>e create a competitive service to </a:t>
            </a:r>
            <a:r>
              <a:rPr lang="en-US" sz="2800" dirty="0" err="1">
                <a:latin typeface="+mj-lt"/>
              </a:rPr>
              <a:t>uber</a:t>
            </a:r>
            <a:r>
              <a:rPr lang="en-US" sz="2800" dirty="0">
                <a:latin typeface="+mj-lt"/>
              </a:rPr>
              <a:t>. We want to be better and faster in providing tailored services to our clients.</a:t>
            </a:r>
          </a:p>
          <a:p>
            <a:endParaRPr lang="en-US" sz="2800" dirty="0">
              <a:latin typeface="+mj-lt"/>
            </a:endParaRPr>
          </a:p>
          <a:p>
            <a:r>
              <a:rPr lang="en-US" sz="2800" dirty="0">
                <a:latin typeface="+mj-lt"/>
              </a:rPr>
              <a:t>We are taking over a taxi fleet in New York and want to respond quickly to what is happening. We want to detect potential problems at the end of each course that could lead to our clients leaving us. In addition, we want taxi drivers who work better to be rewarded quickly. We have a lot of data, but for now we do nothing with them, and we want to improve the level of our services.</a:t>
            </a:r>
          </a:p>
        </p:txBody>
      </p:sp>
      <p:sp>
        <p:nvSpPr>
          <p:cNvPr id="5" name="Text Placeholder 1">
            <a:extLst>
              <a:ext uri="{FF2B5EF4-FFF2-40B4-BE49-F238E27FC236}">
                <a16:creationId xmlns:a16="http://schemas.microsoft.com/office/drawing/2014/main" xmlns=""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Your</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today</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task</a:t>
            </a:r>
            <a:r>
              <a:rPr lang="pl-PL" sz="4800" dirty="0"/>
              <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3450142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7647C04-AFF7-47AA-891C-0DF19B7A5F93}"/>
              </a:ext>
            </a:extLst>
          </p:cNvPr>
          <p:cNvSpPr txBox="1">
            <a:spLocks/>
          </p:cNvSpPr>
          <p:nvPr/>
        </p:nvSpPr>
        <p:spPr>
          <a:xfrm>
            <a:off x="1451794" y="2069603"/>
            <a:ext cx="10206806" cy="348211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3200" dirty="0" err="1">
                <a:latin typeface="+mj-lt"/>
              </a:rPr>
              <a:t>Nonfunctional</a:t>
            </a:r>
            <a:r>
              <a:rPr lang="pl-PL" sz="3200" dirty="0">
                <a:latin typeface="+mj-lt"/>
              </a:rPr>
              <a:t> </a:t>
            </a:r>
            <a:r>
              <a:rPr lang="pl-PL" sz="3200" dirty="0" err="1">
                <a:latin typeface="+mj-lt"/>
              </a:rPr>
              <a:t>requirements</a:t>
            </a:r>
            <a:r>
              <a:rPr lang="pl-PL" sz="3200" dirty="0">
                <a:latin typeface="+mj-lt"/>
              </a:rPr>
              <a:t>:</a:t>
            </a:r>
            <a:endParaRPr lang="en-US" sz="3200" dirty="0">
              <a:latin typeface="+mj-lt"/>
            </a:endParaRPr>
          </a:p>
          <a:p>
            <a:r>
              <a:rPr lang="pl-PL" sz="3200" dirty="0" err="1">
                <a:latin typeface="+mj-lt"/>
              </a:rPr>
              <a:t>There</a:t>
            </a:r>
            <a:r>
              <a:rPr lang="pl-PL" sz="3200" dirty="0">
                <a:latin typeface="+mj-lt"/>
              </a:rPr>
              <a:t> </a:t>
            </a:r>
            <a:r>
              <a:rPr lang="pl-PL" sz="3200" dirty="0" err="1">
                <a:latin typeface="+mj-lt"/>
              </a:rPr>
              <a:t>are</a:t>
            </a:r>
            <a:r>
              <a:rPr lang="pl-PL" sz="3200" dirty="0">
                <a:latin typeface="+mj-lt"/>
              </a:rPr>
              <a:t> </a:t>
            </a:r>
            <a:r>
              <a:rPr lang="pl-PL" sz="3200" dirty="0" err="1">
                <a:latin typeface="+mj-lt"/>
              </a:rPr>
              <a:t>about</a:t>
            </a:r>
            <a:r>
              <a:rPr lang="pl-PL" sz="3200" dirty="0">
                <a:latin typeface="+mj-lt"/>
              </a:rPr>
              <a:t> one milion taxi </a:t>
            </a:r>
            <a:r>
              <a:rPr lang="pl-PL" sz="3200" dirty="0" err="1">
                <a:latin typeface="+mj-lt"/>
              </a:rPr>
              <a:t>cabs</a:t>
            </a:r>
            <a:r>
              <a:rPr lang="pl-PL" sz="3200" dirty="0">
                <a:latin typeface="+mj-lt"/>
              </a:rPr>
              <a:t>. </a:t>
            </a:r>
            <a:endParaRPr lang="en-US" sz="3200" dirty="0">
              <a:latin typeface="+mj-lt"/>
            </a:endParaRPr>
          </a:p>
          <a:p>
            <a:pPr marL="0" indent="0">
              <a:buNone/>
            </a:pPr>
            <a:r>
              <a:rPr lang="en-US" sz="3200" dirty="0">
                <a:latin typeface="+mj-lt"/>
              </a:rPr>
              <a:t>  </a:t>
            </a:r>
            <a:r>
              <a:rPr lang="pl-PL" sz="3200" dirty="0">
                <a:latin typeface="+mj-lt"/>
              </a:rPr>
              <a:t>In </a:t>
            </a:r>
            <a:r>
              <a:rPr lang="pl-PL" sz="3200" dirty="0" err="1">
                <a:latin typeface="+mj-lt"/>
              </a:rPr>
              <a:t>future</a:t>
            </a:r>
            <a:r>
              <a:rPr lang="pl-PL" sz="3200" dirty="0">
                <a:latin typeface="+mj-lt"/>
              </a:rPr>
              <a:t> we want </a:t>
            </a:r>
            <a:r>
              <a:rPr lang="pl-PL" sz="3200" dirty="0" err="1">
                <a:latin typeface="+mj-lt"/>
              </a:rPr>
              <a:t>also</a:t>
            </a:r>
            <a:r>
              <a:rPr lang="pl-PL" sz="3200" dirty="0">
                <a:latin typeface="+mj-lt"/>
              </a:rPr>
              <a:t> to handle </a:t>
            </a:r>
            <a:r>
              <a:rPr lang="pl-PL" sz="3200" dirty="0" err="1">
                <a:latin typeface="+mj-lt"/>
              </a:rPr>
              <a:t>fleets</a:t>
            </a:r>
            <a:r>
              <a:rPr lang="pl-PL" sz="3200" dirty="0">
                <a:latin typeface="+mj-lt"/>
              </a:rPr>
              <a:t> in </a:t>
            </a:r>
            <a:r>
              <a:rPr lang="pl-PL" sz="3200" dirty="0" err="1">
                <a:latin typeface="+mj-lt"/>
              </a:rPr>
              <a:t>other</a:t>
            </a:r>
            <a:r>
              <a:rPr lang="pl-PL" sz="3200" dirty="0">
                <a:latin typeface="+mj-lt"/>
              </a:rPr>
              <a:t> </a:t>
            </a:r>
            <a:r>
              <a:rPr lang="pl-PL" sz="3200" dirty="0" err="1">
                <a:latin typeface="+mj-lt"/>
              </a:rPr>
              <a:t>cities</a:t>
            </a:r>
            <a:r>
              <a:rPr lang="pl-PL" sz="3200" dirty="0">
                <a:latin typeface="+mj-lt"/>
              </a:rPr>
              <a:t>.</a:t>
            </a:r>
            <a:endParaRPr lang="en-US" sz="3200" dirty="0">
              <a:latin typeface="+mj-lt"/>
            </a:endParaRPr>
          </a:p>
        </p:txBody>
      </p:sp>
      <p:sp>
        <p:nvSpPr>
          <p:cNvPr id="5" name="Text Placeholder 1">
            <a:extLst>
              <a:ext uri="{FF2B5EF4-FFF2-40B4-BE49-F238E27FC236}">
                <a16:creationId xmlns:a16="http://schemas.microsoft.com/office/drawing/2014/main" xmlns=""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Your</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today</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task</a:t>
            </a:r>
            <a:r>
              <a:rPr lang="pl-PL" sz="4800" dirty="0"/>
              <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2328850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xmlns="" id="{4CA04E45-8BFE-4396-96C5-18D435B17DEA}"/>
              </a:ext>
            </a:extLst>
          </p:cNvPr>
          <p:cNvSpPr>
            <a:spLocks noGrp="1"/>
          </p:cNvSpPr>
          <p:nvPr>
            <p:ph type="body" sz="quarter" idx="13"/>
          </p:nvPr>
        </p:nvSpPr>
        <p:spPr>
          <a:xfrm>
            <a:off x="1743850" y="2854216"/>
            <a:ext cx="9275604" cy="957299"/>
          </a:xfrm>
        </p:spPr>
        <p:txBody>
          <a:bodyPr/>
          <a:lstStyle/>
          <a:p>
            <a:pPr algn="ctr"/>
            <a:r>
              <a:rPr lang="pl-PL" sz="6000" dirty="0">
                <a:latin typeface="+mj-lt"/>
              </a:rPr>
              <a:t>10 </a:t>
            </a:r>
            <a:r>
              <a:rPr lang="pl-PL" sz="6000" dirty="0" err="1">
                <a:latin typeface="+mj-lt"/>
              </a:rPr>
              <a:t>minutes</a:t>
            </a:r>
            <a:r>
              <a:rPr lang="pl-PL" sz="6000" dirty="0">
                <a:latin typeface="+mj-lt"/>
              </a:rPr>
              <a:t> - design a </a:t>
            </a:r>
            <a:r>
              <a:rPr lang="pl-PL" sz="6000" dirty="0" err="1">
                <a:latin typeface="+mj-lt"/>
              </a:rPr>
              <a:t>solution</a:t>
            </a:r>
            <a:r>
              <a:rPr lang="pl-PL" sz="6000" dirty="0">
                <a:latin typeface="+mj-lt"/>
              </a:rPr>
              <a:t> for </a:t>
            </a:r>
            <a:r>
              <a:rPr lang="pl-PL" sz="6000" dirty="0" err="1">
                <a:latin typeface="+mj-lt"/>
              </a:rPr>
              <a:t>this</a:t>
            </a:r>
            <a:r>
              <a:rPr lang="pl-PL" sz="6000" dirty="0">
                <a:latin typeface="+mj-lt"/>
              </a:rPr>
              <a:t> problem</a:t>
            </a:r>
            <a:endParaRPr lang="en-US" sz="6000" dirty="0">
              <a:latin typeface="+mj-lt"/>
            </a:endParaRPr>
          </a:p>
        </p:txBody>
      </p:sp>
    </p:spTree>
    <p:extLst>
      <p:ext uri="{BB962C8B-B14F-4D97-AF65-F5344CB8AC3E}">
        <p14:creationId xmlns:p14="http://schemas.microsoft.com/office/powerpoint/2010/main" val="1983620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078129F-88C7-4AFD-B473-255752BD0890}"/>
              </a:ext>
            </a:extLst>
          </p:cNvPr>
          <p:cNvSpPr>
            <a:spLocks noGrp="1"/>
          </p:cNvSpPr>
          <p:nvPr>
            <p:ph type="body" sz="quarter" idx="13"/>
          </p:nvPr>
        </p:nvSpPr>
        <p:spPr>
          <a:xfrm>
            <a:off x="1178560" y="851348"/>
            <a:ext cx="4657761" cy="957299"/>
          </a:xfrm>
        </p:spPr>
        <p:txBody>
          <a:bodyPr/>
          <a:lstStyle/>
          <a:p>
            <a:r>
              <a:rPr lang="pl-PL" sz="4600" b="1" dirty="0" err="1">
                <a:solidFill>
                  <a:srgbClr val="FF5F00"/>
                </a:solidFill>
                <a:latin typeface="+mj-lt"/>
              </a:rPr>
              <a:t>Who</a:t>
            </a:r>
            <a:r>
              <a:rPr lang="pl-PL" sz="4600" b="1" dirty="0">
                <a:solidFill>
                  <a:srgbClr val="FF5F00"/>
                </a:solidFill>
                <a:latin typeface="+mj-lt"/>
              </a:rPr>
              <a:t> </a:t>
            </a:r>
            <a:r>
              <a:rPr lang="en-GB" sz="4600" b="1" dirty="0">
                <a:solidFill>
                  <a:srgbClr val="FF5F00"/>
                </a:solidFill>
                <a:latin typeface="+mj-lt"/>
              </a:rPr>
              <a:t>we </a:t>
            </a:r>
            <a:r>
              <a:rPr lang="pl-PL" sz="4600" b="1" dirty="0" err="1">
                <a:solidFill>
                  <a:srgbClr val="FF5F00"/>
                </a:solidFill>
                <a:latin typeface="+mj-lt"/>
              </a:rPr>
              <a:t>are</a:t>
            </a:r>
            <a:r>
              <a:rPr lang="pl-PL" sz="4600" b="1" dirty="0">
                <a:solidFill>
                  <a:srgbClr val="FF5F00"/>
                </a:solidFill>
                <a:latin typeface="+mj-lt"/>
              </a:rPr>
              <a:t>?</a:t>
            </a:r>
          </a:p>
        </p:txBody>
      </p:sp>
      <p:sp>
        <p:nvSpPr>
          <p:cNvPr id="5" name="Rectangle 4">
            <a:extLst>
              <a:ext uri="{FF2B5EF4-FFF2-40B4-BE49-F238E27FC236}">
                <a16:creationId xmlns:a16="http://schemas.microsoft.com/office/drawing/2014/main" xmlns="" id="{3E2D7AD4-30A0-4EF0-A3FF-38878DE1BABB}"/>
              </a:ext>
            </a:extLst>
          </p:cNvPr>
          <p:cNvSpPr/>
          <p:nvPr/>
        </p:nvSpPr>
        <p:spPr>
          <a:xfrm>
            <a:off x="1452880" y="2090172"/>
            <a:ext cx="9519920" cy="2554545"/>
          </a:xfrm>
          <a:prstGeom prst="rect">
            <a:avLst/>
          </a:prstGeom>
        </p:spPr>
        <p:txBody>
          <a:bodyPr wrap="square">
            <a:spAutoFit/>
          </a:bodyPr>
          <a:lstStyle/>
          <a:p>
            <a:pPr>
              <a:buFont typeface="Wingdings" panose="05000000000000000000" pitchFamily="2" charset="2"/>
              <a:buChar char="§"/>
            </a:pPr>
            <a:r>
              <a:rPr lang="en-GB" sz="4000" b="1" dirty="0">
                <a:solidFill>
                  <a:srgbClr val="FF5F00"/>
                </a:solidFill>
                <a:latin typeface="+mj-lt"/>
              </a:rPr>
              <a:t> </a:t>
            </a:r>
            <a:r>
              <a:rPr lang="pl-PL" sz="4000" dirty="0">
                <a:solidFill>
                  <a:srgbClr val="FF5F00"/>
                </a:solidFill>
                <a:latin typeface="+mj-lt"/>
              </a:rPr>
              <a:t>FP Data Solutions</a:t>
            </a:r>
            <a:endParaRPr lang="en-US" sz="4000" dirty="0">
              <a:solidFill>
                <a:srgbClr val="FF5F00"/>
              </a:solidFill>
              <a:latin typeface="+mj-lt"/>
            </a:endParaRPr>
          </a:p>
          <a:p>
            <a:pPr>
              <a:buFont typeface="Wingdings" panose="05000000000000000000" pitchFamily="2" charset="2"/>
              <a:buChar char="§"/>
            </a:pPr>
            <a:r>
              <a:rPr lang="en-US" sz="4000" dirty="0">
                <a:solidFill>
                  <a:srgbClr val="FF5F00"/>
                </a:solidFill>
                <a:latin typeface="+mj-lt"/>
              </a:rPr>
              <a:t> DEV ENV</a:t>
            </a:r>
            <a:endParaRPr lang="pl-PL" sz="4000" dirty="0">
              <a:solidFill>
                <a:schemeClr val="accent3"/>
              </a:solidFill>
              <a:latin typeface="+mj-lt"/>
            </a:endParaRPr>
          </a:p>
          <a:p>
            <a:pPr>
              <a:buFont typeface="Wingdings" panose="05000000000000000000" pitchFamily="2" charset="2"/>
              <a:buChar char="§"/>
            </a:pPr>
            <a:r>
              <a:rPr lang="pl-PL" sz="4000" dirty="0">
                <a:solidFill>
                  <a:schemeClr val="tx1">
                    <a:lumMod val="65000"/>
                    <a:lumOff val="35000"/>
                  </a:schemeClr>
                </a:solidFill>
                <a:latin typeface="+mj-lt"/>
              </a:rPr>
              <a:t> </a:t>
            </a:r>
            <a:r>
              <a:rPr lang="pl-PL" sz="4000" dirty="0" err="1">
                <a:solidFill>
                  <a:schemeClr val="tx1">
                    <a:lumMod val="65000"/>
                    <a:lumOff val="35000"/>
                  </a:schemeClr>
                </a:solidFill>
                <a:latin typeface="+mj-lt"/>
              </a:rPr>
              <a:t>Our</a:t>
            </a:r>
            <a:r>
              <a:rPr lang="pl-PL" sz="4000" dirty="0">
                <a:solidFill>
                  <a:schemeClr val="tx1">
                    <a:lumMod val="65000"/>
                    <a:lumOff val="35000"/>
                  </a:schemeClr>
                </a:solidFill>
                <a:latin typeface="+mj-lt"/>
              </a:rPr>
              <a:t> </a:t>
            </a:r>
            <a:r>
              <a:rPr lang="pl-PL" sz="4000" dirty="0" err="1">
                <a:solidFill>
                  <a:schemeClr val="tx1">
                    <a:lumMod val="65000"/>
                    <a:lumOff val="35000"/>
                  </a:schemeClr>
                </a:solidFill>
                <a:latin typeface="+mj-lt"/>
              </a:rPr>
              <a:t>experience</a:t>
            </a:r>
            <a:endParaRPr lang="pl-PL" sz="4000" dirty="0">
              <a:solidFill>
                <a:schemeClr val="tx1">
                  <a:lumMod val="65000"/>
                  <a:lumOff val="35000"/>
                </a:schemeClr>
              </a:solidFill>
              <a:latin typeface="+mj-lt"/>
            </a:endParaRPr>
          </a:p>
          <a:p>
            <a:pPr>
              <a:buFont typeface="Wingdings" panose="05000000000000000000" pitchFamily="2" charset="2"/>
              <a:buChar char="§"/>
            </a:pPr>
            <a:endParaRPr lang="en-GB" sz="4000" b="1" dirty="0">
              <a:solidFill>
                <a:schemeClr val="tx1">
                  <a:lumMod val="65000"/>
                  <a:lumOff val="35000"/>
                </a:schemeClr>
              </a:solidFill>
              <a:latin typeface="+mj-lt"/>
            </a:endParaRPr>
          </a:p>
        </p:txBody>
      </p:sp>
    </p:spTree>
    <p:extLst>
      <p:ext uri="{BB962C8B-B14F-4D97-AF65-F5344CB8AC3E}">
        <p14:creationId xmlns:p14="http://schemas.microsoft.com/office/powerpoint/2010/main" val="3362016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xmlns="" id="{4CA04E45-8BFE-4396-96C5-18D435B17DEA}"/>
              </a:ext>
            </a:extLst>
          </p:cNvPr>
          <p:cNvSpPr>
            <a:spLocks noGrp="1"/>
          </p:cNvSpPr>
          <p:nvPr>
            <p:ph type="body" sz="quarter" idx="13"/>
          </p:nvPr>
        </p:nvSpPr>
        <p:spPr>
          <a:xfrm>
            <a:off x="1743850" y="2854216"/>
            <a:ext cx="9275604" cy="957299"/>
          </a:xfrm>
        </p:spPr>
        <p:txBody>
          <a:bodyPr/>
          <a:lstStyle/>
          <a:p>
            <a:pPr algn="ctr"/>
            <a:r>
              <a:rPr lang="pl-PL" sz="6000" dirty="0" err="1">
                <a:latin typeface="+mj-lt"/>
              </a:rPr>
              <a:t>Generating</a:t>
            </a:r>
            <a:r>
              <a:rPr lang="pl-PL" sz="6000" dirty="0">
                <a:latin typeface="+mj-lt"/>
              </a:rPr>
              <a:t> Data</a:t>
            </a:r>
            <a:endParaRPr lang="en-US" sz="6000" dirty="0">
              <a:latin typeface="+mj-lt"/>
            </a:endParaRPr>
          </a:p>
          <a:p>
            <a:pPr algn="ctr"/>
            <a:r>
              <a:rPr lang="pl-PL" sz="6000" dirty="0">
                <a:latin typeface="+mj-lt"/>
              </a:rPr>
              <a:t>It </a:t>
            </a:r>
            <a:r>
              <a:rPr lang="pl-PL" sz="6000" dirty="0" err="1">
                <a:latin typeface="+mj-lt"/>
              </a:rPr>
              <a:t>is</a:t>
            </a:r>
            <a:r>
              <a:rPr lang="pl-PL" sz="6000" dirty="0">
                <a:latin typeface="+mj-lt"/>
              </a:rPr>
              <a:t> </a:t>
            </a:r>
            <a:r>
              <a:rPr lang="pl-PL" sz="6000" dirty="0" err="1">
                <a:latin typeface="+mj-lt"/>
              </a:rPr>
              <a:t>all</a:t>
            </a:r>
            <a:r>
              <a:rPr lang="pl-PL" sz="6000" dirty="0">
                <a:latin typeface="+mj-lt"/>
              </a:rPr>
              <a:t> </a:t>
            </a:r>
            <a:r>
              <a:rPr lang="pl-PL" sz="6000" dirty="0" err="1">
                <a:latin typeface="+mj-lt"/>
              </a:rPr>
              <a:t>about</a:t>
            </a:r>
            <a:r>
              <a:rPr lang="pl-PL" sz="6000" dirty="0">
                <a:latin typeface="+mj-lt"/>
              </a:rPr>
              <a:t> data</a:t>
            </a:r>
            <a:endParaRPr lang="en-US" sz="6000" dirty="0">
              <a:latin typeface="+mj-lt"/>
            </a:endParaRPr>
          </a:p>
        </p:txBody>
      </p:sp>
    </p:spTree>
    <p:extLst>
      <p:ext uri="{BB962C8B-B14F-4D97-AF65-F5344CB8AC3E}">
        <p14:creationId xmlns:p14="http://schemas.microsoft.com/office/powerpoint/2010/main" val="3180704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xmlns="" id="{D405246E-B8EC-4245-BE2A-84E79374FF60}"/>
              </a:ext>
            </a:extLst>
          </p:cNvPr>
          <p:cNvSpPr>
            <a:spLocks noGrp="1"/>
          </p:cNvSpPr>
          <p:nvPr>
            <p:ph type="body" sz="quarter" idx="13"/>
          </p:nvPr>
        </p:nvSpPr>
        <p:spPr>
          <a:xfrm>
            <a:off x="940994" y="2669513"/>
            <a:ext cx="8594892" cy="960095"/>
          </a:xfrm>
        </p:spPr>
        <p:txBody>
          <a:bodyPr/>
          <a:lstStyle/>
          <a:p>
            <a:r>
              <a:rPr lang="en-US" sz="5400" b="1" spc="-50" dirty="0">
                <a:solidFill>
                  <a:srgbClr val="FF5F00"/>
                </a:solidFill>
                <a:latin typeface="Calibri Light" panose="020F0302020204030204"/>
                <a:ea typeface="+mj-ea"/>
                <a:cs typeface="+mj-cs"/>
              </a:rPr>
              <a:t>Azure Services</a:t>
            </a:r>
          </a:p>
        </p:txBody>
      </p:sp>
    </p:spTree>
    <p:extLst>
      <p:ext uri="{BB962C8B-B14F-4D97-AF65-F5344CB8AC3E}">
        <p14:creationId xmlns:p14="http://schemas.microsoft.com/office/powerpoint/2010/main" val="123286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B363B68-D056-4FC3-AEA3-16340F1CF8FD}"/>
              </a:ext>
            </a:extLst>
          </p:cNvPr>
          <p:cNvSpPr>
            <a:spLocks noGrp="1"/>
          </p:cNvSpPr>
          <p:nvPr>
            <p:ph type="body" sz="quarter" idx="13"/>
          </p:nvPr>
        </p:nvSpPr>
        <p:spPr>
          <a:xfrm>
            <a:off x="847640" y="905102"/>
            <a:ext cx="6006730" cy="717974"/>
          </a:xfrm>
        </p:spPr>
        <p:txBody>
          <a:bodyPr/>
          <a:lstStyle/>
          <a:p>
            <a:r>
              <a:rPr lang="en-GB" sz="4600" b="1" dirty="0">
                <a:solidFill>
                  <a:srgbClr val="FF7100"/>
                </a:solidFill>
                <a:latin typeface="+mj-lt"/>
              </a:rPr>
              <a:t>Azure – </a:t>
            </a:r>
            <a:r>
              <a:rPr lang="pl-PL" sz="4600" b="1" dirty="0">
                <a:solidFill>
                  <a:srgbClr val="FF7100"/>
                </a:solidFill>
                <a:latin typeface="+mj-lt"/>
              </a:rPr>
              <a:t>Services</a:t>
            </a:r>
          </a:p>
        </p:txBody>
      </p:sp>
      <p:pic>
        <p:nvPicPr>
          <p:cNvPr id="21" name="Obraz 20">
            <a:extLst>
              <a:ext uri="{FF2B5EF4-FFF2-40B4-BE49-F238E27FC236}">
                <a16:creationId xmlns:a16="http://schemas.microsoft.com/office/drawing/2014/main" xmlns="" id="{56BA4691-60F6-450C-8AB1-0D70000ECE48}"/>
              </a:ext>
            </a:extLst>
          </p:cNvPr>
          <p:cNvPicPr>
            <a:picLocks noChangeAspect="1"/>
          </p:cNvPicPr>
          <p:nvPr/>
        </p:nvPicPr>
        <p:blipFill>
          <a:blip r:embed="rId3"/>
          <a:stretch>
            <a:fillRect/>
          </a:stretch>
        </p:blipFill>
        <p:spPr>
          <a:xfrm>
            <a:off x="1701886" y="1804934"/>
            <a:ext cx="10022364" cy="3892378"/>
          </a:xfrm>
          <a:prstGeom prst="rect">
            <a:avLst/>
          </a:prstGeom>
        </p:spPr>
      </p:pic>
    </p:spTree>
    <p:extLst>
      <p:ext uri="{BB962C8B-B14F-4D97-AF65-F5344CB8AC3E}">
        <p14:creationId xmlns:p14="http://schemas.microsoft.com/office/powerpoint/2010/main" val="50423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078129F-88C7-4AFD-B473-255752BD0890}"/>
              </a:ext>
            </a:extLst>
          </p:cNvPr>
          <p:cNvSpPr>
            <a:spLocks noGrp="1"/>
          </p:cNvSpPr>
          <p:nvPr>
            <p:ph type="body" sz="quarter" idx="13"/>
          </p:nvPr>
        </p:nvSpPr>
        <p:spPr>
          <a:xfrm>
            <a:off x="1178560" y="851348"/>
            <a:ext cx="9489440" cy="957299"/>
          </a:xfrm>
        </p:spPr>
        <p:txBody>
          <a:bodyPr/>
          <a:lstStyle/>
          <a:p>
            <a:r>
              <a:rPr lang="en-US" sz="4600" b="1" dirty="0">
                <a:solidFill>
                  <a:srgbClr val="FF5F00"/>
                </a:solidFill>
                <a:latin typeface="+mj-lt"/>
              </a:rPr>
              <a:t>What to look for?</a:t>
            </a:r>
            <a:endParaRPr lang="pl-PL" sz="4600" b="1" dirty="0">
              <a:solidFill>
                <a:srgbClr val="FF5F00"/>
              </a:solidFill>
              <a:latin typeface="+mj-lt"/>
            </a:endParaRPr>
          </a:p>
        </p:txBody>
      </p:sp>
      <p:sp>
        <p:nvSpPr>
          <p:cNvPr id="5" name="Rectangle 4">
            <a:extLst>
              <a:ext uri="{FF2B5EF4-FFF2-40B4-BE49-F238E27FC236}">
                <a16:creationId xmlns:a16="http://schemas.microsoft.com/office/drawing/2014/main" xmlns="" id="{3E2D7AD4-30A0-4EF0-A3FF-38878DE1BABB}"/>
              </a:ext>
            </a:extLst>
          </p:cNvPr>
          <p:cNvSpPr/>
          <p:nvPr/>
        </p:nvSpPr>
        <p:spPr>
          <a:xfrm>
            <a:off x="1452880" y="2090172"/>
            <a:ext cx="10434320" cy="4031873"/>
          </a:xfrm>
          <a:prstGeom prst="rect">
            <a:avLst/>
          </a:prstGeom>
        </p:spPr>
        <p:txBody>
          <a:bodyPr wrap="square">
            <a:spAutoFit/>
          </a:bodyPr>
          <a:lstStyle/>
          <a:p>
            <a:pPr>
              <a:buFont typeface="Wingdings" panose="05000000000000000000" pitchFamily="2" charset="2"/>
              <a:buChar char="§"/>
            </a:pPr>
            <a:r>
              <a:rPr lang="en-GB" sz="4000" dirty="0">
                <a:solidFill>
                  <a:srgbClr val="FF5F00"/>
                </a:solidFill>
                <a:latin typeface="+mj-lt"/>
              </a:rPr>
              <a:t> </a:t>
            </a:r>
            <a:r>
              <a:rPr lang="en-US" sz="3600" dirty="0">
                <a:solidFill>
                  <a:srgbClr val="FF5F00"/>
                </a:solidFill>
                <a:latin typeface="+mj-lt"/>
              </a:rPr>
              <a:t>Data transfer from devices</a:t>
            </a:r>
            <a:endParaRPr lang="pl-PL" sz="3600" dirty="0">
              <a:solidFill>
                <a:srgbClr val="FF5F00"/>
              </a:solidFill>
              <a:latin typeface="+mj-lt"/>
            </a:endParaRPr>
          </a:p>
          <a:p>
            <a:pPr>
              <a:buFont typeface="Wingdings" panose="05000000000000000000" pitchFamily="2" charset="2"/>
              <a:buChar char="§"/>
            </a:pPr>
            <a:r>
              <a:rPr lang="pl-PL" sz="3600" dirty="0">
                <a:solidFill>
                  <a:srgbClr val="FF5F00"/>
                </a:solidFill>
                <a:latin typeface="+mj-lt"/>
              </a:rPr>
              <a:t> </a:t>
            </a:r>
            <a:r>
              <a:rPr lang="en-US" sz="3600" dirty="0">
                <a:solidFill>
                  <a:srgbClr val="FF5F00"/>
                </a:solidFill>
                <a:latin typeface="+mj-lt"/>
              </a:rPr>
              <a:t>Extensive data storage (TB – PB)</a:t>
            </a:r>
            <a:endParaRPr lang="pl-PL" sz="3600" dirty="0">
              <a:solidFill>
                <a:srgbClr val="FF5F00"/>
              </a:solidFill>
              <a:latin typeface="+mj-lt"/>
            </a:endParaRPr>
          </a:p>
          <a:p>
            <a:pPr>
              <a:buFont typeface="Wingdings" panose="05000000000000000000" pitchFamily="2" charset="2"/>
              <a:buChar char="§"/>
            </a:pPr>
            <a:r>
              <a:rPr lang="pl-PL" sz="3600" dirty="0">
                <a:solidFill>
                  <a:srgbClr val="FF5F00"/>
                </a:solidFill>
                <a:latin typeface="+mj-lt"/>
              </a:rPr>
              <a:t> </a:t>
            </a:r>
            <a:r>
              <a:rPr lang="en-US" sz="3600" dirty="0">
                <a:solidFill>
                  <a:srgbClr val="FF5F00"/>
                </a:solidFill>
                <a:latin typeface="+mj-lt"/>
              </a:rPr>
              <a:t>Processing large data sets</a:t>
            </a:r>
            <a:endParaRPr lang="pl-PL" sz="3600" dirty="0">
              <a:solidFill>
                <a:srgbClr val="FF5F00"/>
              </a:solidFill>
              <a:latin typeface="+mj-lt"/>
            </a:endParaRPr>
          </a:p>
          <a:p>
            <a:pPr lvl="1">
              <a:buFont typeface="Wingdings" panose="05000000000000000000" pitchFamily="2" charset="2"/>
              <a:buChar char="§"/>
            </a:pPr>
            <a:r>
              <a:rPr lang="pl-PL" sz="3600" dirty="0">
                <a:solidFill>
                  <a:schemeClr val="tx1">
                    <a:lumMod val="65000"/>
                    <a:lumOff val="35000"/>
                  </a:schemeClr>
                </a:solidFill>
                <a:latin typeface="+mj-lt"/>
              </a:rPr>
              <a:t> </a:t>
            </a:r>
            <a:r>
              <a:rPr lang="en-US" sz="3600" dirty="0">
                <a:solidFill>
                  <a:srgbClr val="595959"/>
                </a:solidFill>
                <a:latin typeface="+mj-lt"/>
              </a:rPr>
              <a:t>Selected algorithms for analyzing </a:t>
            </a:r>
          </a:p>
          <a:p>
            <a:pPr lvl="1"/>
            <a:r>
              <a:rPr lang="en-US" sz="3600" dirty="0">
                <a:solidFill>
                  <a:srgbClr val="595959"/>
                </a:solidFill>
                <a:latin typeface="+mj-lt"/>
              </a:rPr>
              <a:t>   measurement data</a:t>
            </a:r>
            <a:endParaRPr lang="pl-PL" sz="3600" dirty="0">
              <a:solidFill>
                <a:srgbClr val="EF942F"/>
              </a:solidFill>
              <a:latin typeface="+mj-lt"/>
            </a:endParaRPr>
          </a:p>
          <a:p>
            <a:pPr>
              <a:buFont typeface="Wingdings" panose="05000000000000000000" pitchFamily="2" charset="2"/>
              <a:buChar char="§"/>
            </a:pPr>
            <a:endParaRPr lang="pl-PL" sz="3600" dirty="0">
              <a:solidFill>
                <a:srgbClr val="EF942F"/>
              </a:solidFill>
              <a:latin typeface="+mj-lt"/>
            </a:endParaRPr>
          </a:p>
          <a:p>
            <a:pPr>
              <a:buFont typeface="Wingdings" panose="05000000000000000000" pitchFamily="2" charset="2"/>
              <a:buChar char="§"/>
            </a:pPr>
            <a:r>
              <a:rPr lang="pl-PL" sz="3600" dirty="0">
                <a:solidFill>
                  <a:srgbClr val="595959"/>
                </a:solidFill>
                <a:latin typeface="+mj-lt"/>
              </a:rPr>
              <a:t> </a:t>
            </a:r>
            <a:r>
              <a:rPr lang="en-US" sz="3600" dirty="0">
                <a:solidFill>
                  <a:srgbClr val="595959"/>
                </a:solidFill>
                <a:latin typeface="+mj-lt"/>
              </a:rPr>
              <a:t>Scalability</a:t>
            </a:r>
            <a:endParaRPr lang="pl-PL" sz="3600" dirty="0">
              <a:solidFill>
                <a:srgbClr val="595959"/>
              </a:solidFill>
              <a:latin typeface="+mj-lt"/>
            </a:endParaRPr>
          </a:p>
        </p:txBody>
      </p:sp>
    </p:spTree>
    <p:extLst>
      <p:ext uri="{BB962C8B-B14F-4D97-AF65-F5344CB8AC3E}">
        <p14:creationId xmlns:p14="http://schemas.microsoft.com/office/powerpoint/2010/main" val="2564045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B363B68-D056-4FC3-AEA3-16340F1CF8FD}"/>
              </a:ext>
            </a:extLst>
          </p:cNvPr>
          <p:cNvSpPr>
            <a:spLocks noGrp="1"/>
          </p:cNvSpPr>
          <p:nvPr>
            <p:ph type="body" sz="quarter" idx="13"/>
          </p:nvPr>
        </p:nvSpPr>
        <p:spPr>
          <a:xfrm>
            <a:off x="847640" y="905102"/>
            <a:ext cx="6006730" cy="717974"/>
          </a:xfrm>
        </p:spPr>
        <p:txBody>
          <a:bodyPr/>
          <a:lstStyle/>
          <a:p>
            <a:r>
              <a:rPr lang="en-GB" sz="3400" b="1" dirty="0">
                <a:solidFill>
                  <a:srgbClr val="FF7100"/>
                </a:solidFill>
                <a:latin typeface="+mn-lt"/>
              </a:rPr>
              <a:t>Azure – </a:t>
            </a:r>
            <a:r>
              <a:rPr lang="pl-PL" sz="3400" b="1" dirty="0">
                <a:solidFill>
                  <a:srgbClr val="FF7100"/>
                </a:solidFill>
                <a:latin typeface="+mn-lt"/>
              </a:rPr>
              <a:t>Services</a:t>
            </a:r>
          </a:p>
        </p:txBody>
      </p:sp>
      <p:pic>
        <p:nvPicPr>
          <p:cNvPr id="4" name="Obraz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75291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078129F-88C7-4AFD-B473-255752BD0890}"/>
              </a:ext>
            </a:extLst>
          </p:cNvPr>
          <p:cNvSpPr>
            <a:spLocks noGrp="1"/>
          </p:cNvSpPr>
          <p:nvPr>
            <p:ph type="body" sz="quarter" idx="13"/>
          </p:nvPr>
        </p:nvSpPr>
        <p:spPr>
          <a:xfrm>
            <a:off x="1178560" y="851348"/>
            <a:ext cx="9489440" cy="957299"/>
          </a:xfrm>
        </p:spPr>
        <p:txBody>
          <a:bodyPr/>
          <a:lstStyle/>
          <a:p>
            <a:r>
              <a:rPr lang="en-US" sz="4600" b="1" dirty="0">
                <a:solidFill>
                  <a:srgbClr val="FF5F00"/>
                </a:solidFill>
                <a:latin typeface="+mj-lt"/>
              </a:rPr>
              <a:t>What overbalance the cloud?</a:t>
            </a:r>
            <a:endParaRPr lang="pl-PL" sz="4600" b="1" dirty="0">
              <a:solidFill>
                <a:srgbClr val="FF5F00"/>
              </a:solidFill>
              <a:latin typeface="+mj-lt"/>
            </a:endParaRPr>
          </a:p>
        </p:txBody>
      </p:sp>
      <p:sp>
        <p:nvSpPr>
          <p:cNvPr id="5" name="Rectangle 4">
            <a:extLst>
              <a:ext uri="{FF2B5EF4-FFF2-40B4-BE49-F238E27FC236}">
                <a16:creationId xmlns:a16="http://schemas.microsoft.com/office/drawing/2014/main" xmlns="" id="{3E2D7AD4-30A0-4EF0-A3FF-38878DE1BABB}"/>
              </a:ext>
            </a:extLst>
          </p:cNvPr>
          <p:cNvSpPr/>
          <p:nvPr/>
        </p:nvSpPr>
        <p:spPr>
          <a:xfrm>
            <a:off x="1452880" y="2090172"/>
            <a:ext cx="10434320" cy="4524315"/>
          </a:xfrm>
          <a:prstGeom prst="rect">
            <a:avLst/>
          </a:prstGeom>
        </p:spPr>
        <p:txBody>
          <a:bodyPr wrap="square">
            <a:spAutoFit/>
          </a:bodyPr>
          <a:lstStyle/>
          <a:p>
            <a:pPr>
              <a:buFont typeface="Wingdings" panose="05000000000000000000" pitchFamily="2" charset="2"/>
              <a:buChar char="§"/>
            </a:pPr>
            <a:r>
              <a:rPr lang="en-GB" sz="3600" dirty="0">
                <a:solidFill>
                  <a:srgbClr val="FF5F00"/>
                </a:solidFill>
                <a:latin typeface="+mj-lt"/>
              </a:rPr>
              <a:t> </a:t>
            </a:r>
            <a:r>
              <a:rPr lang="en-US" sz="3600" dirty="0">
                <a:solidFill>
                  <a:srgbClr val="FF5F00"/>
                </a:solidFill>
                <a:latin typeface="+mj-lt"/>
              </a:rPr>
              <a:t>Unlimited </a:t>
            </a:r>
            <a:r>
              <a:rPr lang="pl-PL" sz="3600" dirty="0" err="1">
                <a:solidFill>
                  <a:srgbClr val="FF5F00"/>
                </a:solidFill>
                <a:latin typeface="+mj-lt"/>
              </a:rPr>
              <a:t>storage</a:t>
            </a:r>
            <a:endParaRPr lang="pl-PL" sz="3600" dirty="0">
              <a:solidFill>
                <a:srgbClr val="FF5F00"/>
              </a:solidFill>
              <a:latin typeface="+mj-lt"/>
            </a:endParaRPr>
          </a:p>
          <a:p>
            <a:pPr>
              <a:buFont typeface="Wingdings" panose="05000000000000000000" pitchFamily="2" charset="2"/>
              <a:buChar char="§"/>
            </a:pPr>
            <a:r>
              <a:rPr lang="pl-PL" sz="3600" dirty="0">
                <a:solidFill>
                  <a:srgbClr val="FF5F00"/>
                </a:solidFill>
                <a:latin typeface="+mj-lt"/>
              </a:rPr>
              <a:t> </a:t>
            </a:r>
            <a:r>
              <a:rPr lang="en-US" sz="3600" dirty="0">
                <a:solidFill>
                  <a:srgbClr val="FF5F00"/>
                </a:solidFill>
                <a:latin typeface="+mj-lt"/>
              </a:rPr>
              <a:t>Unlimited computing power</a:t>
            </a:r>
          </a:p>
          <a:p>
            <a:pPr>
              <a:buFont typeface="Wingdings" panose="05000000000000000000" pitchFamily="2" charset="2"/>
              <a:buChar char="§"/>
            </a:pPr>
            <a:r>
              <a:rPr lang="pl-PL" sz="3600" dirty="0">
                <a:solidFill>
                  <a:schemeClr val="tx1">
                    <a:lumMod val="65000"/>
                    <a:lumOff val="35000"/>
                  </a:schemeClr>
                </a:solidFill>
                <a:latin typeface="+mj-lt"/>
              </a:rPr>
              <a:t> </a:t>
            </a:r>
            <a:r>
              <a:rPr lang="en-US" sz="3600" dirty="0">
                <a:solidFill>
                  <a:schemeClr val="tx1">
                    <a:lumMod val="65000"/>
                    <a:lumOff val="35000"/>
                  </a:schemeClr>
                </a:solidFill>
                <a:latin typeface="+mj-lt"/>
              </a:rPr>
              <a:t>Productivity</a:t>
            </a:r>
            <a:endParaRPr lang="pl-PL" sz="3600" dirty="0">
              <a:solidFill>
                <a:schemeClr val="tx1">
                  <a:lumMod val="65000"/>
                  <a:lumOff val="35000"/>
                </a:schemeClr>
              </a:solidFill>
              <a:latin typeface="+mj-lt"/>
            </a:endParaRPr>
          </a:p>
          <a:p>
            <a:pPr>
              <a:buFont typeface="Wingdings" panose="05000000000000000000" pitchFamily="2" charset="2"/>
              <a:buChar char="§"/>
            </a:pPr>
            <a:r>
              <a:rPr lang="pl-PL" sz="3600" dirty="0">
                <a:solidFill>
                  <a:schemeClr val="tx1">
                    <a:lumMod val="65000"/>
                    <a:lumOff val="35000"/>
                  </a:schemeClr>
                </a:solidFill>
                <a:latin typeface="+mj-lt"/>
              </a:rPr>
              <a:t> </a:t>
            </a:r>
            <a:r>
              <a:rPr lang="en-US" sz="3600" dirty="0">
                <a:solidFill>
                  <a:schemeClr val="tx1">
                    <a:lumMod val="65000"/>
                    <a:lumOff val="35000"/>
                  </a:schemeClr>
                </a:solidFill>
                <a:latin typeface="+mj-lt"/>
              </a:rPr>
              <a:t>Much lower entry threshold</a:t>
            </a:r>
            <a:endParaRPr lang="pl-PL" sz="3600" dirty="0">
              <a:solidFill>
                <a:schemeClr val="tx1">
                  <a:lumMod val="65000"/>
                  <a:lumOff val="35000"/>
                </a:schemeClr>
              </a:solidFill>
              <a:latin typeface="+mj-lt"/>
            </a:endParaRPr>
          </a:p>
          <a:p>
            <a:pPr>
              <a:buFont typeface="Wingdings" panose="05000000000000000000" pitchFamily="2" charset="2"/>
              <a:buChar char="§"/>
            </a:pPr>
            <a:r>
              <a:rPr lang="pl-PL" sz="3600" dirty="0">
                <a:solidFill>
                  <a:srgbClr val="FF5F00"/>
                </a:solidFill>
                <a:latin typeface="+mj-lt"/>
              </a:rPr>
              <a:t> </a:t>
            </a:r>
            <a:r>
              <a:rPr lang="en-US" sz="3600" dirty="0">
                <a:solidFill>
                  <a:srgbClr val="FF5F00"/>
                </a:solidFill>
                <a:latin typeface="+mj-lt"/>
              </a:rPr>
              <a:t>High scalability and performance</a:t>
            </a:r>
            <a:endParaRPr lang="pl-PL" sz="3600" dirty="0">
              <a:solidFill>
                <a:srgbClr val="FF5F00"/>
              </a:solidFill>
              <a:latin typeface="+mj-lt"/>
            </a:endParaRPr>
          </a:p>
          <a:p>
            <a:pPr>
              <a:buFont typeface="Wingdings" panose="05000000000000000000" pitchFamily="2" charset="2"/>
              <a:buChar char="§"/>
            </a:pPr>
            <a:r>
              <a:rPr lang="pl-PL" sz="3600" dirty="0">
                <a:solidFill>
                  <a:schemeClr val="tx1">
                    <a:lumMod val="65000"/>
                    <a:lumOff val="35000"/>
                  </a:schemeClr>
                </a:solidFill>
                <a:latin typeface="+mj-lt"/>
              </a:rPr>
              <a:t> SLA</a:t>
            </a:r>
          </a:p>
          <a:p>
            <a:pPr>
              <a:buFont typeface="Wingdings" panose="05000000000000000000" pitchFamily="2" charset="2"/>
              <a:buChar char="§"/>
            </a:pPr>
            <a:r>
              <a:rPr lang="pl-PL" sz="3600" dirty="0">
                <a:solidFill>
                  <a:srgbClr val="FF5F00"/>
                </a:solidFill>
                <a:latin typeface="+mj-lt"/>
              </a:rPr>
              <a:t> </a:t>
            </a:r>
            <a:r>
              <a:rPr lang="en-US" sz="3600" dirty="0">
                <a:solidFill>
                  <a:srgbClr val="FF5F00"/>
                </a:solidFill>
                <a:latin typeface="+mj-lt"/>
              </a:rPr>
              <a:t>Data safety</a:t>
            </a:r>
            <a:endParaRPr lang="pl-PL" sz="3600" dirty="0">
              <a:solidFill>
                <a:srgbClr val="FF5F00"/>
              </a:solidFill>
              <a:latin typeface="+mj-lt"/>
            </a:endParaRPr>
          </a:p>
          <a:p>
            <a:pPr lvl="1">
              <a:buFont typeface="Wingdings" panose="05000000000000000000" pitchFamily="2" charset="2"/>
              <a:buChar char="§"/>
            </a:pPr>
            <a:r>
              <a:rPr lang="pl-PL" sz="3600" dirty="0">
                <a:solidFill>
                  <a:schemeClr val="tx1">
                    <a:lumMod val="65000"/>
                    <a:lumOff val="35000"/>
                  </a:schemeClr>
                </a:solidFill>
                <a:latin typeface="+mj-lt"/>
              </a:rPr>
              <a:t> </a:t>
            </a:r>
            <a:r>
              <a:rPr lang="en-US" sz="3600" dirty="0">
                <a:solidFill>
                  <a:schemeClr val="tx1">
                    <a:lumMod val="65000"/>
                    <a:lumOff val="35000"/>
                  </a:schemeClr>
                </a:solidFill>
                <a:latin typeface="+mj-lt"/>
              </a:rPr>
              <a:t>Data replication</a:t>
            </a:r>
            <a:endParaRPr lang="pl-PL" sz="3600" dirty="0">
              <a:solidFill>
                <a:schemeClr val="tx1">
                  <a:lumMod val="65000"/>
                  <a:lumOff val="35000"/>
                </a:schemeClr>
              </a:solidFill>
              <a:latin typeface="+mj-lt"/>
            </a:endParaRPr>
          </a:p>
        </p:txBody>
      </p:sp>
      <p:pic>
        <p:nvPicPr>
          <p:cNvPr id="4" name="Picture 4" descr="Znalezione obrazy dla zapytania azure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886" y="2879321"/>
            <a:ext cx="3806689" cy="11003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Znalezione obrazy dla zapytania aw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1604" y="2144584"/>
            <a:ext cx="2678751" cy="10062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Znalezione obrazy dla zapytania google cloud platfor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8840" y="3734886"/>
            <a:ext cx="31432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750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xmlns="" id="{D405246E-B8EC-4245-BE2A-84E79374FF60}"/>
              </a:ext>
            </a:extLst>
          </p:cNvPr>
          <p:cNvSpPr>
            <a:spLocks noGrp="1"/>
          </p:cNvSpPr>
          <p:nvPr>
            <p:ph type="body" sz="quarter" idx="13"/>
          </p:nvPr>
        </p:nvSpPr>
        <p:spPr>
          <a:xfrm>
            <a:off x="940994" y="2669513"/>
            <a:ext cx="8594892" cy="960095"/>
          </a:xfrm>
        </p:spPr>
        <p:txBody>
          <a:bodyPr/>
          <a:lstStyle/>
          <a:p>
            <a:r>
              <a:rPr lang="en-US" sz="5400" b="1" spc="-50" dirty="0">
                <a:solidFill>
                  <a:srgbClr val="FF5F00"/>
                </a:solidFill>
                <a:latin typeface="Calibri Light" panose="020F0302020204030204"/>
                <a:ea typeface="+mj-ea"/>
                <a:cs typeface="+mj-cs"/>
              </a:rPr>
              <a:t>Ingest</a:t>
            </a:r>
          </a:p>
        </p:txBody>
      </p:sp>
    </p:spTree>
    <p:extLst>
      <p:ext uri="{BB962C8B-B14F-4D97-AF65-F5344CB8AC3E}">
        <p14:creationId xmlns:p14="http://schemas.microsoft.com/office/powerpoint/2010/main" val="3656923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078129F-88C7-4AFD-B473-255752BD0890}"/>
              </a:ext>
            </a:extLst>
          </p:cNvPr>
          <p:cNvSpPr>
            <a:spLocks noGrp="1"/>
          </p:cNvSpPr>
          <p:nvPr>
            <p:ph type="body" sz="quarter" idx="13"/>
          </p:nvPr>
        </p:nvSpPr>
        <p:spPr>
          <a:xfrm>
            <a:off x="1178560" y="851348"/>
            <a:ext cx="9489440" cy="957299"/>
          </a:xfrm>
        </p:spPr>
        <p:txBody>
          <a:bodyPr/>
          <a:lstStyle/>
          <a:p>
            <a:r>
              <a:rPr lang="en-US" sz="4600" b="1" dirty="0">
                <a:solidFill>
                  <a:srgbClr val="FF5F00"/>
                </a:solidFill>
                <a:latin typeface="+mj-lt"/>
              </a:rPr>
              <a:t>Azure Event Hub</a:t>
            </a:r>
            <a:endParaRPr lang="pl-PL" sz="4600" b="1" dirty="0">
              <a:solidFill>
                <a:srgbClr val="FF5F00"/>
              </a:solidFill>
              <a:latin typeface="+mj-lt"/>
            </a:endParaRPr>
          </a:p>
        </p:txBody>
      </p:sp>
      <p:sp>
        <p:nvSpPr>
          <p:cNvPr id="5" name="Rectangle 4">
            <a:extLst>
              <a:ext uri="{FF2B5EF4-FFF2-40B4-BE49-F238E27FC236}">
                <a16:creationId xmlns:a16="http://schemas.microsoft.com/office/drawing/2014/main" xmlns="" id="{3E2D7AD4-30A0-4EF0-A3FF-38878DE1BABB}"/>
              </a:ext>
            </a:extLst>
          </p:cNvPr>
          <p:cNvSpPr/>
          <p:nvPr/>
        </p:nvSpPr>
        <p:spPr>
          <a:xfrm>
            <a:off x="1452880" y="2090172"/>
            <a:ext cx="10434320" cy="4524315"/>
          </a:xfrm>
          <a:prstGeom prst="rect">
            <a:avLst/>
          </a:prstGeom>
        </p:spPr>
        <p:txBody>
          <a:bodyPr wrap="square">
            <a:spAutoFit/>
          </a:bodyPr>
          <a:lstStyle/>
          <a:p>
            <a:pPr>
              <a:buFont typeface="Wingdings" panose="05000000000000000000" pitchFamily="2" charset="2"/>
              <a:buChar char="§"/>
            </a:pPr>
            <a:r>
              <a:rPr lang="en-GB" sz="3600" dirty="0">
                <a:solidFill>
                  <a:srgbClr val="FF5F00"/>
                </a:solidFill>
                <a:latin typeface="+mj-lt"/>
              </a:rPr>
              <a:t> </a:t>
            </a:r>
            <a:r>
              <a:rPr lang="en-US" sz="3600" dirty="0">
                <a:solidFill>
                  <a:srgbClr val="FF5F00"/>
                </a:solidFill>
                <a:latin typeface="+mj-lt"/>
              </a:rPr>
              <a:t>Allows to get millions of </a:t>
            </a:r>
          </a:p>
          <a:p>
            <a:r>
              <a:rPr lang="en-US" sz="3600" dirty="0">
                <a:solidFill>
                  <a:srgbClr val="FF5F00"/>
                </a:solidFill>
                <a:latin typeface="+mj-lt"/>
              </a:rPr>
              <a:t>   messages per sec.</a:t>
            </a:r>
            <a:endParaRPr lang="pl-PL" sz="3600" dirty="0">
              <a:solidFill>
                <a:srgbClr val="FF5F00"/>
              </a:solidFill>
              <a:latin typeface="+mj-lt"/>
            </a:endParaRPr>
          </a:p>
          <a:p>
            <a:pPr>
              <a:buFont typeface="Wingdings" panose="05000000000000000000" pitchFamily="2" charset="2"/>
              <a:buChar char="§"/>
            </a:pPr>
            <a:r>
              <a:rPr lang="en-US" sz="3600" dirty="0">
                <a:solidFill>
                  <a:srgbClr val="FF5F00"/>
                </a:solidFill>
                <a:latin typeface="+mj-lt"/>
              </a:rPr>
              <a:t> Fully scalable</a:t>
            </a:r>
          </a:p>
          <a:p>
            <a:pPr>
              <a:buFont typeface="Wingdings" panose="05000000000000000000" pitchFamily="2" charset="2"/>
              <a:buChar char="§"/>
            </a:pPr>
            <a:r>
              <a:rPr lang="en-US" sz="3600" dirty="0">
                <a:solidFill>
                  <a:schemeClr val="tx1">
                    <a:lumMod val="65000"/>
                    <a:lumOff val="35000"/>
                  </a:schemeClr>
                </a:solidFill>
                <a:latin typeface="+mj-lt"/>
              </a:rPr>
              <a:t> Kafka protocol support</a:t>
            </a:r>
          </a:p>
          <a:p>
            <a:pPr>
              <a:buFont typeface="Wingdings" panose="05000000000000000000" pitchFamily="2" charset="2"/>
              <a:buChar char="§"/>
            </a:pPr>
            <a:r>
              <a:rPr lang="en-US" sz="3600" dirty="0">
                <a:solidFill>
                  <a:schemeClr val="bg2">
                    <a:lumMod val="75000"/>
                    <a:lumOff val="25000"/>
                  </a:schemeClr>
                </a:solidFill>
                <a:latin typeface="+mj-lt"/>
              </a:rPr>
              <a:t> </a:t>
            </a:r>
            <a:r>
              <a:rPr lang="pl-PL" sz="3600" dirty="0">
                <a:solidFill>
                  <a:schemeClr val="bg2">
                    <a:lumMod val="75000"/>
                    <a:lumOff val="25000"/>
                  </a:schemeClr>
                </a:solidFill>
                <a:latin typeface="+mj-lt"/>
              </a:rPr>
              <a:t>AQMP</a:t>
            </a:r>
            <a:r>
              <a:rPr lang="en-US" sz="3600" dirty="0">
                <a:solidFill>
                  <a:schemeClr val="bg2">
                    <a:lumMod val="75000"/>
                    <a:lumOff val="25000"/>
                  </a:schemeClr>
                </a:solidFill>
                <a:latin typeface="+mj-lt"/>
              </a:rPr>
              <a:t> and</a:t>
            </a:r>
            <a:r>
              <a:rPr lang="pl-PL" sz="3600" dirty="0">
                <a:solidFill>
                  <a:schemeClr val="bg2">
                    <a:lumMod val="75000"/>
                    <a:lumOff val="25000"/>
                  </a:schemeClr>
                </a:solidFill>
                <a:latin typeface="+mj-lt"/>
              </a:rPr>
              <a:t> HTTPS</a:t>
            </a:r>
            <a:r>
              <a:rPr lang="en-US" sz="3600" dirty="0">
                <a:solidFill>
                  <a:schemeClr val="bg2">
                    <a:lumMod val="75000"/>
                    <a:lumOff val="25000"/>
                  </a:schemeClr>
                </a:solidFill>
                <a:latin typeface="+mj-lt"/>
              </a:rPr>
              <a:t> support</a:t>
            </a:r>
            <a:endParaRPr lang="pl-PL" sz="3600" dirty="0">
              <a:solidFill>
                <a:schemeClr val="bg2">
                  <a:lumMod val="75000"/>
                  <a:lumOff val="25000"/>
                </a:schemeClr>
              </a:solidFill>
              <a:latin typeface="+mj-lt"/>
            </a:endParaRPr>
          </a:p>
          <a:p>
            <a:pPr>
              <a:buFont typeface="Wingdings" panose="05000000000000000000" pitchFamily="2" charset="2"/>
              <a:buChar char="§"/>
            </a:pPr>
            <a:r>
              <a:rPr lang="pl-PL" sz="3600" dirty="0">
                <a:solidFill>
                  <a:schemeClr val="bg2">
                    <a:lumMod val="75000"/>
                    <a:lumOff val="25000"/>
                  </a:schemeClr>
                </a:solidFill>
                <a:latin typeface="+mj-lt"/>
              </a:rPr>
              <a:t> Event </a:t>
            </a:r>
            <a:r>
              <a:rPr lang="pl-PL" sz="3600" dirty="0" err="1">
                <a:solidFill>
                  <a:schemeClr val="bg2">
                    <a:lumMod val="75000"/>
                    <a:lumOff val="25000"/>
                  </a:schemeClr>
                </a:solidFill>
                <a:latin typeface="+mj-lt"/>
              </a:rPr>
              <a:t>Capturing</a:t>
            </a:r>
            <a:endParaRPr lang="pl-PL" sz="3600" dirty="0">
              <a:solidFill>
                <a:schemeClr val="bg2">
                  <a:lumMod val="75000"/>
                  <a:lumOff val="25000"/>
                </a:schemeClr>
              </a:solidFill>
              <a:latin typeface="+mj-lt"/>
            </a:endParaRPr>
          </a:p>
          <a:p>
            <a:pPr>
              <a:buFont typeface="Wingdings" panose="05000000000000000000" pitchFamily="2" charset="2"/>
              <a:buChar char="§"/>
            </a:pPr>
            <a:r>
              <a:rPr lang="pl-PL" sz="3600" dirty="0">
                <a:solidFill>
                  <a:schemeClr val="tx1">
                    <a:lumMod val="65000"/>
                    <a:lumOff val="35000"/>
                  </a:schemeClr>
                </a:solidFill>
                <a:latin typeface="+mj-lt"/>
              </a:rPr>
              <a:t> </a:t>
            </a:r>
            <a:r>
              <a:rPr lang="en-US" sz="3600" dirty="0">
                <a:solidFill>
                  <a:schemeClr val="tx1">
                    <a:lumMod val="65000"/>
                    <a:lumOff val="35000"/>
                  </a:schemeClr>
                </a:solidFill>
                <a:latin typeface="+mj-lt"/>
              </a:rPr>
              <a:t>Data is partitioned</a:t>
            </a:r>
            <a:endParaRPr lang="pl-PL" sz="3600" dirty="0">
              <a:solidFill>
                <a:schemeClr val="tx1">
                  <a:lumMod val="65000"/>
                  <a:lumOff val="35000"/>
                </a:schemeClr>
              </a:solidFill>
              <a:latin typeface="+mj-lt"/>
            </a:endParaRPr>
          </a:p>
          <a:p>
            <a:pPr lvl="1"/>
            <a:endParaRPr lang="pl-PL" sz="3600" dirty="0">
              <a:solidFill>
                <a:schemeClr val="tx1">
                  <a:lumMod val="65000"/>
                  <a:lumOff val="35000"/>
                </a:schemeClr>
              </a:solidFill>
              <a:latin typeface="+mj-lt"/>
            </a:endParaRPr>
          </a:p>
        </p:txBody>
      </p:sp>
      <p:pic>
        <p:nvPicPr>
          <p:cNvPr id="8" name="Picture 2" descr="Znalezione obrazy dla zapytania azure event h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0460" y="2118246"/>
            <a:ext cx="1960268" cy="1960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661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078129F-88C7-4AFD-B473-255752BD0890}"/>
              </a:ext>
            </a:extLst>
          </p:cNvPr>
          <p:cNvSpPr>
            <a:spLocks noGrp="1"/>
          </p:cNvSpPr>
          <p:nvPr>
            <p:ph type="body" sz="quarter" idx="13"/>
          </p:nvPr>
        </p:nvSpPr>
        <p:spPr>
          <a:xfrm>
            <a:off x="1178560" y="851348"/>
            <a:ext cx="9489440" cy="957299"/>
          </a:xfrm>
        </p:spPr>
        <p:txBody>
          <a:bodyPr/>
          <a:lstStyle/>
          <a:p>
            <a:r>
              <a:rPr lang="en-US" sz="4600" b="1" dirty="0">
                <a:solidFill>
                  <a:srgbClr val="FF5F00"/>
                </a:solidFill>
                <a:latin typeface="+mj-lt"/>
              </a:rPr>
              <a:t>Azure Event Hub</a:t>
            </a:r>
            <a:endParaRPr lang="pl-PL" sz="4600" b="1" dirty="0">
              <a:solidFill>
                <a:srgbClr val="FF5F00"/>
              </a:solidFill>
              <a:latin typeface="+mj-lt"/>
            </a:endParaRPr>
          </a:p>
        </p:txBody>
      </p:sp>
      <p:pic>
        <p:nvPicPr>
          <p:cNvPr id="2050" name="Picture 2" descr="Event Hu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565" y="1952242"/>
            <a:ext cx="8357435" cy="3334462"/>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p:cNvSpPr txBox="1"/>
          <p:nvPr/>
        </p:nvSpPr>
        <p:spPr>
          <a:xfrm>
            <a:off x="5597387" y="5668457"/>
            <a:ext cx="1783789" cy="261610"/>
          </a:xfrm>
          <a:prstGeom prst="rect">
            <a:avLst/>
          </a:prstGeom>
          <a:noFill/>
        </p:spPr>
        <p:txBody>
          <a:bodyPr wrap="square" rtlCol="0">
            <a:spAutoFit/>
          </a:bodyPr>
          <a:lstStyle/>
          <a:p>
            <a:pPr algn="ctr"/>
            <a:r>
              <a:rPr lang="pl-PL" sz="1100" dirty="0">
                <a:solidFill>
                  <a:srgbClr val="595959"/>
                </a:solidFill>
              </a:rPr>
              <a:t>Źródło</a:t>
            </a:r>
            <a:r>
              <a:rPr lang="pl-PL" sz="1100" dirty="0"/>
              <a:t>: </a:t>
            </a:r>
            <a:r>
              <a:rPr lang="pl-PL" sz="1100" dirty="0">
                <a:hlinkClick r:id="rId4"/>
              </a:rPr>
              <a:t>docs.microsoft.com</a:t>
            </a:r>
            <a:endParaRPr lang="pl-PL" sz="1100" dirty="0"/>
          </a:p>
        </p:txBody>
      </p:sp>
    </p:spTree>
    <p:extLst>
      <p:ext uri="{BB962C8B-B14F-4D97-AF65-F5344CB8AC3E}">
        <p14:creationId xmlns:p14="http://schemas.microsoft.com/office/powerpoint/2010/main" val="104070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078129F-88C7-4AFD-B473-255752BD0890}"/>
              </a:ext>
            </a:extLst>
          </p:cNvPr>
          <p:cNvSpPr>
            <a:spLocks noGrp="1"/>
          </p:cNvSpPr>
          <p:nvPr>
            <p:ph type="body" sz="quarter" idx="13"/>
          </p:nvPr>
        </p:nvSpPr>
        <p:spPr>
          <a:xfrm>
            <a:off x="1178560" y="851348"/>
            <a:ext cx="9489440" cy="957299"/>
          </a:xfrm>
        </p:spPr>
        <p:txBody>
          <a:bodyPr/>
          <a:lstStyle/>
          <a:p>
            <a:r>
              <a:rPr lang="en-US" sz="4600" b="1" dirty="0">
                <a:solidFill>
                  <a:srgbClr val="FF5F00"/>
                </a:solidFill>
                <a:latin typeface="+mj-lt"/>
              </a:rPr>
              <a:t>Azure </a:t>
            </a:r>
            <a:r>
              <a:rPr lang="en-US" sz="4600" b="1" dirty="0" err="1">
                <a:solidFill>
                  <a:srgbClr val="FF5F00"/>
                </a:solidFill>
                <a:latin typeface="+mj-lt"/>
              </a:rPr>
              <a:t>IoT</a:t>
            </a:r>
            <a:r>
              <a:rPr lang="en-US" sz="4600" b="1" dirty="0">
                <a:solidFill>
                  <a:srgbClr val="FF5F00"/>
                </a:solidFill>
                <a:latin typeface="+mj-lt"/>
              </a:rPr>
              <a:t> Hub</a:t>
            </a:r>
            <a:endParaRPr lang="pl-PL" sz="4600" b="1" dirty="0">
              <a:solidFill>
                <a:srgbClr val="FF5F00"/>
              </a:solidFill>
              <a:latin typeface="+mj-lt"/>
            </a:endParaRPr>
          </a:p>
        </p:txBody>
      </p:sp>
      <p:sp>
        <p:nvSpPr>
          <p:cNvPr id="5" name="Rectangle 4">
            <a:extLst>
              <a:ext uri="{FF2B5EF4-FFF2-40B4-BE49-F238E27FC236}">
                <a16:creationId xmlns:a16="http://schemas.microsoft.com/office/drawing/2014/main" xmlns="" id="{3E2D7AD4-30A0-4EF0-A3FF-38878DE1BABB}"/>
              </a:ext>
            </a:extLst>
          </p:cNvPr>
          <p:cNvSpPr/>
          <p:nvPr/>
        </p:nvSpPr>
        <p:spPr>
          <a:xfrm>
            <a:off x="1452880" y="2090172"/>
            <a:ext cx="10434320" cy="2862322"/>
          </a:xfrm>
          <a:prstGeom prst="rect">
            <a:avLst/>
          </a:prstGeom>
        </p:spPr>
        <p:txBody>
          <a:bodyPr wrap="square">
            <a:spAutoFit/>
          </a:bodyPr>
          <a:lstStyle/>
          <a:p>
            <a:pPr>
              <a:buFont typeface="Wingdings" panose="05000000000000000000" pitchFamily="2" charset="2"/>
              <a:buChar char="§"/>
            </a:pPr>
            <a:r>
              <a:rPr lang="en-GB" sz="3600" dirty="0">
                <a:solidFill>
                  <a:srgbClr val="FF5F00"/>
                </a:solidFill>
                <a:latin typeface="+mj-lt"/>
              </a:rPr>
              <a:t> </a:t>
            </a:r>
            <a:r>
              <a:rPr lang="en-US" sz="3600" dirty="0">
                <a:solidFill>
                  <a:srgbClr val="FF5F00"/>
                </a:solidFill>
                <a:latin typeface="+mj-lt"/>
              </a:rPr>
              <a:t>Two-way communication</a:t>
            </a:r>
            <a:endParaRPr lang="pl-PL" sz="3600" dirty="0">
              <a:solidFill>
                <a:srgbClr val="FF5F00"/>
              </a:solidFill>
              <a:latin typeface="+mj-lt"/>
            </a:endParaRPr>
          </a:p>
          <a:p>
            <a:pPr>
              <a:buFont typeface="Wingdings" panose="05000000000000000000" pitchFamily="2" charset="2"/>
              <a:buChar char="§"/>
            </a:pPr>
            <a:r>
              <a:rPr lang="en-US" sz="3600" dirty="0">
                <a:solidFill>
                  <a:schemeClr val="tx1">
                    <a:lumMod val="65000"/>
                    <a:lumOff val="35000"/>
                  </a:schemeClr>
                </a:solidFill>
                <a:latin typeface="+mj-lt"/>
              </a:rPr>
              <a:t> </a:t>
            </a:r>
            <a:r>
              <a:rPr lang="pl-PL" sz="3600" dirty="0">
                <a:solidFill>
                  <a:schemeClr val="tx1">
                    <a:lumMod val="65000"/>
                    <a:lumOff val="35000"/>
                  </a:schemeClr>
                </a:solidFill>
                <a:latin typeface="+mj-lt"/>
              </a:rPr>
              <a:t>MQTT</a:t>
            </a:r>
            <a:r>
              <a:rPr lang="en-US" sz="3600" dirty="0">
                <a:solidFill>
                  <a:schemeClr val="tx1">
                    <a:lumMod val="65000"/>
                    <a:lumOff val="35000"/>
                  </a:schemeClr>
                </a:solidFill>
                <a:latin typeface="+mj-lt"/>
              </a:rPr>
              <a:t> support</a:t>
            </a:r>
            <a:endParaRPr lang="pl-PL" sz="3600" dirty="0">
              <a:solidFill>
                <a:schemeClr val="tx1">
                  <a:lumMod val="65000"/>
                  <a:lumOff val="35000"/>
                </a:schemeClr>
              </a:solidFill>
              <a:latin typeface="+mj-lt"/>
            </a:endParaRPr>
          </a:p>
          <a:p>
            <a:pPr>
              <a:buFont typeface="Wingdings" panose="05000000000000000000" pitchFamily="2" charset="2"/>
              <a:buChar char="§"/>
            </a:pPr>
            <a:r>
              <a:rPr lang="pl-PL" sz="3600" dirty="0">
                <a:solidFill>
                  <a:srgbClr val="FF5F00"/>
                </a:solidFill>
                <a:latin typeface="+mj-lt"/>
              </a:rPr>
              <a:t> </a:t>
            </a:r>
            <a:r>
              <a:rPr lang="en-US" sz="3600" dirty="0">
                <a:solidFill>
                  <a:srgbClr val="FF5F00"/>
                </a:solidFill>
                <a:latin typeface="+mj-lt"/>
              </a:rPr>
              <a:t>The ability to send files</a:t>
            </a:r>
            <a:endParaRPr lang="pl-PL" sz="3600" dirty="0">
              <a:solidFill>
                <a:srgbClr val="FF5F00"/>
              </a:solidFill>
              <a:latin typeface="+mj-lt"/>
            </a:endParaRPr>
          </a:p>
          <a:p>
            <a:pPr>
              <a:buFont typeface="Wingdings" panose="05000000000000000000" pitchFamily="2" charset="2"/>
              <a:buChar char="§"/>
            </a:pPr>
            <a:r>
              <a:rPr lang="pl-PL" sz="3600" dirty="0">
                <a:solidFill>
                  <a:schemeClr val="tx1">
                    <a:lumMod val="65000"/>
                    <a:lumOff val="35000"/>
                  </a:schemeClr>
                </a:solidFill>
                <a:latin typeface="+mj-lt"/>
              </a:rPr>
              <a:t> </a:t>
            </a:r>
            <a:r>
              <a:rPr lang="en-US" sz="3600" dirty="0">
                <a:solidFill>
                  <a:schemeClr val="tx1">
                    <a:lumMod val="65000"/>
                    <a:lumOff val="35000"/>
                  </a:schemeClr>
                </a:solidFill>
                <a:latin typeface="+mj-lt"/>
              </a:rPr>
              <a:t>Configuration of individual identities</a:t>
            </a:r>
            <a:endParaRPr lang="pl-PL" sz="3600" dirty="0">
              <a:solidFill>
                <a:schemeClr val="tx1">
                  <a:lumMod val="65000"/>
                  <a:lumOff val="35000"/>
                </a:schemeClr>
              </a:solidFill>
              <a:latin typeface="+mj-lt"/>
            </a:endParaRPr>
          </a:p>
          <a:p>
            <a:pPr lvl="1"/>
            <a:endParaRPr lang="pl-PL" sz="3600" dirty="0">
              <a:solidFill>
                <a:schemeClr val="tx1">
                  <a:lumMod val="65000"/>
                  <a:lumOff val="35000"/>
                </a:schemeClr>
              </a:solidFill>
              <a:latin typeface="+mj-lt"/>
            </a:endParaRPr>
          </a:p>
        </p:txBody>
      </p:sp>
      <p:pic>
        <p:nvPicPr>
          <p:cNvPr id="6" name="Picture 4" descr="Znalezione obrazy dla zapytania azure iot h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2653" y="2011847"/>
            <a:ext cx="3415172" cy="179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296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078129F-88C7-4AFD-B473-255752BD0890}"/>
              </a:ext>
            </a:extLst>
          </p:cNvPr>
          <p:cNvSpPr>
            <a:spLocks noGrp="1"/>
          </p:cNvSpPr>
          <p:nvPr>
            <p:ph type="body" sz="quarter" idx="13"/>
          </p:nvPr>
        </p:nvSpPr>
        <p:spPr>
          <a:xfrm>
            <a:off x="1178560" y="851348"/>
            <a:ext cx="9870440" cy="957299"/>
          </a:xfrm>
        </p:spPr>
        <p:txBody>
          <a:bodyPr/>
          <a:lstStyle/>
          <a:p>
            <a:r>
              <a:rPr lang="pl-PL" sz="4600" b="1" dirty="0" err="1">
                <a:solidFill>
                  <a:srgbClr val="FF5F00"/>
                </a:solidFill>
                <a:latin typeface="+mj-lt"/>
              </a:rPr>
              <a:t>Your</a:t>
            </a:r>
            <a:r>
              <a:rPr lang="pl-PL" sz="4600" b="1" dirty="0">
                <a:solidFill>
                  <a:srgbClr val="FF5F00"/>
                </a:solidFill>
                <a:latin typeface="+mj-lt"/>
              </a:rPr>
              <a:t> </a:t>
            </a:r>
            <a:r>
              <a:rPr lang="pl-PL" sz="4600" b="1" dirty="0" err="1">
                <a:solidFill>
                  <a:srgbClr val="FF5F00"/>
                </a:solidFill>
                <a:latin typeface="+mj-lt"/>
              </a:rPr>
              <a:t>experience</a:t>
            </a:r>
            <a:r>
              <a:rPr lang="pl-PL" sz="4600" b="1" dirty="0">
                <a:solidFill>
                  <a:srgbClr val="FF5F00"/>
                </a:solidFill>
                <a:latin typeface="+mj-lt"/>
              </a:rPr>
              <a:t> and </a:t>
            </a:r>
            <a:r>
              <a:rPr lang="pl-PL" sz="4600" b="1" dirty="0" err="1">
                <a:solidFill>
                  <a:srgbClr val="FF5F00"/>
                </a:solidFill>
                <a:latin typeface="+mj-lt"/>
              </a:rPr>
              <a:t>expectations</a:t>
            </a:r>
            <a:r>
              <a:rPr lang="pl-PL" sz="4600" b="1" dirty="0">
                <a:solidFill>
                  <a:srgbClr val="FF5F00"/>
                </a:solidFill>
                <a:latin typeface="+mj-lt"/>
              </a:rPr>
              <a:t> ?</a:t>
            </a:r>
          </a:p>
        </p:txBody>
      </p:sp>
      <p:sp>
        <p:nvSpPr>
          <p:cNvPr id="5" name="Rectangle 4">
            <a:extLst>
              <a:ext uri="{FF2B5EF4-FFF2-40B4-BE49-F238E27FC236}">
                <a16:creationId xmlns:a16="http://schemas.microsoft.com/office/drawing/2014/main" xmlns="" id="{3E2D7AD4-30A0-4EF0-A3FF-38878DE1BABB}"/>
              </a:ext>
            </a:extLst>
          </p:cNvPr>
          <p:cNvSpPr/>
          <p:nvPr/>
        </p:nvSpPr>
        <p:spPr>
          <a:xfrm>
            <a:off x="1452880" y="2090172"/>
            <a:ext cx="9519920" cy="1938992"/>
          </a:xfrm>
          <a:prstGeom prst="rect">
            <a:avLst/>
          </a:prstGeom>
        </p:spPr>
        <p:txBody>
          <a:bodyPr wrap="square">
            <a:spAutoFit/>
          </a:bodyPr>
          <a:lstStyle/>
          <a:p>
            <a:pPr>
              <a:buFont typeface="Wingdings" panose="05000000000000000000" pitchFamily="2" charset="2"/>
              <a:buChar char="§"/>
            </a:pPr>
            <a:r>
              <a:rPr lang="en-GB" sz="4000" dirty="0">
                <a:solidFill>
                  <a:srgbClr val="FF5F00"/>
                </a:solidFill>
                <a:latin typeface="+mj-lt"/>
              </a:rPr>
              <a:t> </a:t>
            </a:r>
            <a:r>
              <a:rPr lang="pl-PL" sz="4000" dirty="0" err="1">
                <a:solidFill>
                  <a:srgbClr val="FF5F00"/>
                </a:solidFill>
                <a:latin typeface="+mj-lt"/>
              </a:rPr>
              <a:t>Who</a:t>
            </a:r>
            <a:r>
              <a:rPr lang="pl-PL" sz="4000" dirty="0">
                <a:solidFill>
                  <a:srgbClr val="FF5F00"/>
                </a:solidFill>
                <a:latin typeface="+mj-lt"/>
              </a:rPr>
              <a:t> </a:t>
            </a:r>
            <a:r>
              <a:rPr lang="pl-PL" sz="4000" dirty="0" err="1">
                <a:solidFill>
                  <a:srgbClr val="FF5F00"/>
                </a:solidFill>
                <a:latin typeface="+mj-lt"/>
              </a:rPr>
              <a:t>are</a:t>
            </a:r>
            <a:r>
              <a:rPr lang="pl-PL" sz="4000" dirty="0">
                <a:solidFill>
                  <a:srgbClr val="FF5F00"/>
                </a:solidFill>
                <a:latin typeface="+mj-lt"/>
              </a:rPr>
              <a:t> </a:t>
            </a:r>
            <a:r>
              <a:rPr lang="pl-PL" sz="4000" dirty="0" err="1">
                <a:solidFill>
                  <a:srgbClr val="FF5F00"/>
                </a:solidFill>
                <a:latin typeface="+mj-lt"/>
              </a:rPr>
              <a:t>you</a:t>
            </a:r>
            <a:r>
              <a:rPr lang="pl-PL" sz="4000" dirty="0">
                <a:solidFill>
                  <a:srgbClr val="FF5F00"/>
                </a:solidFill>
                <a:latin typeface="+mj-lt"/>
              </a:rPr>
              <a:t>?</a:t>
            </a:r>
          </a:p>
          <a:p>
            <a:pPr>
              <a:buFont typeface="Wingdings" panose="05000000000000000000" pitchFamily="2" charset="2"/>
              <a:buChar char="§"/>
            </a:pPr>
            <a:r>
              <a:rPr lang="en-US" sz="4000" dirty="0">
                <a:solidFill>
                  <a:srgbClr val="FF5F00"/>
                </a:solidFill>
                <a:latin typeface="+mj-lt"/>
              </a:rPr>
              <a:t> </a:t>
            </a:r>
            <a:r>
              <a:rPr lang="pl-PL" sz="4000" dirty="0" err="1">
                <a:solidFill>
                  <a:srgbClr val="FF5F00"/>
                </a:solidFill>
                <a:latin typeface="+mj-lt"/>
              </a:rPr>
              <a:t>What</a:t>
            </a:r>
            <a:r>
              <a:rPr lang="pl-PL" sz="4000" dirty="0">
                <a:solidFill>
                  <a:srgbClr val="FF5F00"/>
                </a:solidFill>
                <a:latin typeface="+mj-lt"/>
              </a:rPr>
              <a:t> </a:t>
            </a:r>
            <a:r>
              <a:rPr lang="pl-PL" sz="4000" dirty="0" err="1">
                <a:solidFill>
                  <a:srgbClr val="FF5F00"/>
                </a:solidFill>
                <a:latin typeface="+mj-lt"/>
              </a:rPr>
              <a:t>are</a:t>
            </a:r>
            <a:r>
              <a:rPr lang="pl-PL" sz="4000" dirty="0">
                <a:solidFill>
                  <a:srgbClr val="FF5F00"/>
                </a:solidFill>
                <a:latin typeface="+mj-lt"/>
              </a:rPr>
              <a:t> </a:t>
            </a:r>
            <a:r>
              <a:rPr lang="pl-PL" sz="4000" dirty="0" err="1">
                <a:solidFill>
                  <a:srgbClr val="FF5F00"/>
                </a:solidFill>
                <a:latin typeface="+mj-lt"/>
              </a:rPr>
              <a:t>you</a:t>
            </a:r>
            <a:r>
              <a:rPr lang="pl-PL" sz="4000" dirty="0">
                <a:solidFill>
                  <a:srgbClr val="FF5F00"/>
                </a:solidFill>
                <a:latin typeface="+mj-lt"/>
              </a:rPr>
              <a:t> </a:t>
            </a:r>
            <a:r>
              <a:rPr lang="pl-PL" sz="4000" dirty="0" err="1">
                <a:solidFill>
                  <a:srgbClr val="FF5F00"/>
                </a:solidFill>
                <a:latin typeface="+mj-lt"/>
              </a:rPr>
              <a:t>expecting</a:t>
            </a:r>
            <a:r>
              <a:rPr lang="pl-PL" sz="4000" dirty="0">
                <a:solidFill>
                  <a:srgbClr val="FF5F00"/>
                </a:solidFill>
                <a:latin typeface="+mj-lt"/>
              </a:rPr>
              <a:t> from </a:t>
            </a:r>
            <a:r>
              <a:rPr lang="pl-PL" sz="4000" dirty="0" err="1">
                <a:solidFill>
                  <a:srgbClr val="FF5F00"/>
                </a:solidFill>
                <a:latin typeface="+mj-lt"/>
              </a:rPr>
              <a:t>us</a:t>
            </a:r>
            <a:r>
              <a:rPr lang="pl-PL" sz="4000" dirty="0">
                <a:solidFill>
                  <a:srgbClr val="FF5F00"/>
                </a:solidFill>
                <a:latin typeface="+mj-lt"/>
              </a:rPr>
              <a:t>?</a:t>
            </a:r>
            <a:endParaRPr lang="pl-PL" sz="4000" dirty="0">
              <a:solidFill>
                <a:schemeClr val="tx1">
                  <a:lumMod val="65000"/>
                  <a:lumOff val="35000"/>
                </a:schemeClr>
              </a:solidFill>
              <a:latin typeface="+mj-lt"/>
            </a:endParaRPr>
          </a:p>
          <a:p>
            <a:pPr>
              <a:buFont typeface="Wingdings" panose="05000000000000000000" pitchFamily="2" charset="2"/>
              <a:buChar char="§"/>
            </a:pPr>
            <a:endParaRPr lang="en-GB" sz="4000" dirty="0">
              <a:solidFill>
                <a:schemeClr val="tx1">
                  <a:lumMod val="65000"/>
                  <a:lumOff val="35000"/>
                </a:schemeClr>
              </a:solidFill>
              <a:latin typeface="+mj-lt"/>
            </a:endParaRPr>
          </a:p>
        </p:txBody>
      </p:sp>
    </p:spTree>
    <p:extLst>
      <p:ext uri="{BB962C8B-B14F-4D97-AF65-F5344CB8AC3E}">
        <p14:creationId xmlns:p14="http://schemas.microsoft.com/office/powerpoint/2010/main" val="2134198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7647C04-AFF7-47AA-891C-0DF19B7A5F93}"/>
              </a:ext>
            </a:extLst>
          </p:cNvPr>
          <p:cNvSpPr txBox="1">
            <a:spLocks/>
          </p:cNvSpPr>
          <p:nvPr/>
        </p:nvSpPr>
        <p:spPr>
          <a:xfrm>
            <a:off x="1451794" y="2069603"/>
            <a:ext cx="10206806" cy="22105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pl-PL" sz="2000" b="1" dirty="0">
                <a:solidFill>
                  <a:srgbClr val="FF5F00"/>
                </a:solidFill>
              </a:rPr>
              <a:t>Azure Event Hub</a:t>
            </a:r>
            <a:r>
              <a:rPr lang="en-GB" sz="2000" b="1" dirty="0">
                <a:solidFill>
                  <a:srgbClr val="FF5F00"/>
                </a:solidFill>
              </a:rPr>
              <a:t> </a:t>
            </a:r>
            <a:r>
              <a:rPr lang="en-US" sz="2000" dirty="0">
                <a:solidFill>
                  <a:schemeClr val="tx1">
                    <a:lumMod val="65000"/>
                    <a:lumOff val="35000"/>
                  </a:schemeClr>
                </a:solidFill>
              </a:rPr>
              <a:t>is a highly scalable data streaming platform and event ingestion service, capable of receiving and processing millions of events per second</a:t>
            </a:r>
          </a:p>
          <a:p>
            <a:r>
              <a:rPr lang="en-US" sz="2000" b="1" dirty="0">
                <a:solidFill>
                  <a:srgbClr val="FF5F00"/>
                </a:solidFill>
              </a:rPr>
              <a:t>Azure IoT Hub </a:t>
            </a:r>
            <a:r>
              <a:rPr lang="en-US" sz="2000" dirty="0">
                <a:solidFill>
                  <a:schemeClr val="tx1">
                    <a:lumMod val="65000"/>
                    <a:lumOff val="35000"/>
                  </a:schemeClr>
                </a:solidFill>
              </a:rPr>
              <a:t>is a fully managed service that enables reliable and secure bidirectional communications between millions of IoT devices and a solution back end</a:t>
            </a:r>
          </a:p>
          <a:p>
            <a:endParaRPr lang="en-US" dirty="0"/>
          </a:p>
          <a:p>
            <a:pPr marL="0" indent="0">
              <a:buNone/>
            </a:pPr>
            <a:endParaRPr lang="en-GB" dirty="0"/>
          </a:p>
        </p:txBody>
      </p:sp>
      <p:graphicFrame>
        <p:nvGraphicFramePr>
          <p:cNvPr id="4" name="Table 3">
            <a:extLst>
              <a:ext uri="{FF2B5EF4-FFF2-40B4-BE49-F238E27FC236}">
                <a16:creationId xmlns:a16="http://schemas.microsoft.com/office/drawing/2014/main" xmlns="" id="{24F3BDA0-3598-4BCD-AECC-07D4705CE10E}"/>
              </a:ext>
            </a:extLst>
          </p:cNvPr>
          <p:cNvGraphicFramePr>
            <a:graphicFrameLocks noGrp="1"/>
          </p:cNvGraphicFramePr>
          <p:nvPr>
            <p:extLst>
              <p:ext uri="{D42A27DB-BD31-4B8C-83A1-F6EECF244321}">
                <p14:modId xmlns:p14="http://schemas.microsoft.com/office/powerpoint/2010/main" val="4274610661"/>
              </p:ext>
            </p:extLst>
          </p:nvPr>
        </p:nvGraphicFramePr>
        <p:xfrm>
          <a:off x="1451794" y="3990340"/>
          <a:ext cx="10036906" cy="1925320"/>
        </p:xfrm>
        <a:graphic>
          <a:graphicData uri="http://schemas.openxmlformats.org/drawingml/2006/table">
            <a:tbl>
              <a:tblPr firstRow="1" bandRow="1">
                <a:tableStyleId>{5DA37D80-6434-44D0-A028-1B22A696006F}</a:tableStyleId>
              </a:tblPr>
              <a:tblGrid>
                <a:gridCol w="2565403">
                  <a:extLst>
                    <a:ext uri="{9D8B030D-6E8A-4147-A177-3AD203B41FA5}">
                      <a16:colId xmlns:a16="http://schemas.microsoft.com/office/drawing/2014/main" xmlns="" val="2928478661"/>
                    </a:ext>
                  </a:extLst>
                </a:gridCol>
                <a:gridCol w="3773488">
                  <a:extLst>
                    <a:ext uri="{9D8B030D-6E8A-4147-A177-3AD203B41FA5}">
                      <a16:colId xmlns:a16="http://schemas.microsoft.com/office/drawing/2014/main" xmlns="" val="1226372031"/>
                    </a:ext>
                  </a:extLst>
                </a:gridCol>
                <a:gridCol w="3698015">
                  <a:extLst>
                    <a:ext uri="{9D8B030D-6E8A-4147-A177-3AD203B41FA5}">
                      <a16:colId xmlns:a16="http://schemas.microsoft.com/office/drawing/2014/main" xmlns="" val="2484657297"/>
                    </a:ext>
                  </a:extLst>
                </a:gridCol>
              </a:tblGrid>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dirty="0"/>
                        <a:t>Area</a:t>
                      </a:r>
                      <a:endParaRPr lang="pl-PL" sz="1400" b="1" dirty="0">
                        <a:solidFill>
                          <a:schemeClr val="accent6">
                            <a:lumMod val="75000"/>
                          </a:schemeClr>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u="none" strike="noStrike" kern="1200" baseline="0" dirty="0"/>
                        <a:t>IoT Hub</a:t>
                      </a:r>
                      <a:endParaRPr lang="pl-PL" sz="1400" b="1" dirty="0">
                        <a:solidFill>
                          <a:schemeClr val="accent6">
                            <a:lumMod val="75000"/>
                          </a:schemeClr>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400" u="none" strike="noStrike" kern="1200" baseline="0" dirty="0"/>
                        <a:t>Event Hub</a:t>
                      </a:r>
                      <a:endParaRPr lang="pl-PL" sz="1400" b="1" dirty="0">
                        <a:solidFill>
                          <a:schemeClr val="accent6">
                            <a:lumMod val="75000"/>
                          </a:schemeClr>
                        </a:solidFill>
                      </a:endParaRPr>
                    </a:p>
                  </a:txBody>
                  <a:tcPr/>
                </a:tc>
                <a:extLst>
                  <a:ext uri="{0D108BD9-81ED-4DB2-BD59-A6C34878D82A}">
                    <a16:rowId xmlns:a16="http://schemas.microsoft.com/office/drawing/2014/main" xmlns="" val="2075755318"/>
                  </a:ext>
                </a:extLst>
              </a:tr>
              <a:tr h="370840">
                <a:tc>
                  <a:txBody>
                    <a:bodyPr/>
                    <a:lstStyle/>
                    <a:p>
                      <a:r>
                        <a:rPr lang="pl-PL" dirty="0"/>
                        <a:t>Device protocol support</a:t>
                      </a:r>
                      <a:endParaRPr lang="pl-PL" b="0" dirty="0">
                        <a:solidFill>
                          <a:schemeClr val="tx1">
                            <a:lumMod val="65000"/>
                            <a:lumOff val="35000"/>
                          </a:schemeClr>
                        </a:solidFill>
                      </a:endParaRPr>
                    </a:p>
                  </a:txBody>
                  <a:tcPr/>
                </a:tc>
                <a:tc>
                  <a:txBody>
                    <a:bodyPr/>
                    <a:lstStyle/>
                    <a:p>
                      <a:r>
                        <a:rPr lang="pl-PL" dirty="0"/>
                        <a:t>Supports MQTT, MQTT over WebSockets, AMQP, AMQP over WebSockets, and HTTPS. </a:t>
                      </a:r>
                      <a:endParaRPr lang="pl-PL" b="1" dirty="0">
                        <a:solidFill>
                          <a:schemeClr val="tx1">
                            <a:lumMod val="65000"/>
                            <a:lumOff val="35000"/>
                          </a:schemeClr>
                        </a:solidFill>
                      </a:endParaRPr>
                    </a:p>
                  </a:txBody>
                  <a:tcPr/>
                </a:tc>
                <a:tc>
                  <a:txBody>
                    <a:bodyPr/>
                    <a:lstStyle/>
                    <a:p>
                      <a:r>
                        <a:rPr lang="en-US" dirty="0"/>
                        <a:t>Supports AMQP, AMQP over </a:t>
                      </a:r>
                      <a:r>
                        <a:rPr lang="en-US" dirty="0" err="1"/>
                        <a:t>WebSockets</a:t>
                      </a:r>
                      <a:r>
                        <a:rPr lang="en-US" dirty="0"/>
                        <a:t>, and HTTPS.</a:t>
                      </a:r>
                      <a:endParaRPr lang="en-US" dirty="0">
                        <a:solidFill>
                          <a:schemeClr val="tx1">
                            <a:lumMod val="65000"/>
                            <a:lumOff val="35000"/>
                          </a:schemeClr>
                        </a:solidFill>
                      </a:endParaRPr>
                    </a:p>
                  </a:txBody>
                  <a:tcPr/>
                </a:tc>
                <a:extLst>
                  <a:ext uri="{0D108BD9-81ED-4DB2-BD59-A6C34878D82A}">
                    <a16:rowId xmlns:a16="http://schemas.microsoft.com/office/drawing/2014/main" xmlns="" val="3154437932"/>
                  </a:ext>
                </a:extLst>
              </a:tr>
              <a:tr h="370840">
                <a:tc>
                  <a:txBody>
                    <a:bodyPr/>
                    <a:lstStyle/>
                    <a:p>
                      <a:r>
                        <a:rPr lang="pl-PL" dirty="0"/>
                        <a:t>Device state information</a:t>
                      </a:r>
                      <a:endParaRPr lang="pl-PL" b="0" dirty="0">
                        <a:solidFill>
                          <a:schemeClr val="tx1">
                            <a:lumMod val="65000"/>
                            <a:lumOff val="35000"/>
                          </a:schemeClr>
                        </a:solidFill>
                      </a:endParaRPr>
                    </a:p>
                  </a:txBody>
                  <a:tcPr/>
                </a:tc>
                <a:tc>
                  <a:txBody>
                    <a:bodyPr/>
                    <a:lstStyle/>
                    <a:p>
                      <a:r>
                        <a:rPr lang="en-US" dirty="0"/>
                        <a:t>Device twins can store and query device state information.</a:t>
                      </a:r>
                      <a:endParaRPr lang="pl-PL" b="1" dirty="0">
                        <a:solidFill>
                          <a:schemeClr val="tx1">
                            <a:lumMod val="65000"/>
                            <a:lumOff val="35000"/>
                          </a:schemeClr>
                        </a:solidFill>
                      </a:endParaRPr>
                    </a:p>
                  </a:txBody>
                  <a:tcPr/>
                </a:tc>
                <a:tc>
                  <a:txBody>
                    <a:bodyPr/>
                    <a:lstStyle/>
                    <a:p>
                      <a:r>
                        <a:rPr lang="en-US" dirty="0"/>
                        <a:t>No device state information can be stored</a:t>
                      </a:r>
                      <a:endParaRPr lang="pl-PL" dirty="0">
                        <a:solidFill>
                          <a:schemeClr val="tx1">
                            <a:lumMod val="65000"/>
                            <a:lumOff val="35000"/>
                          </a:schemeClr>
                        </a:solidFill>
                      </a:endParaRPr>
                    </a:p>
                  </a:txBody>
                  <a:tcPr/>
                </a:tc>
                <a:extLst>
                  <a:ext uri="{0D108BD9-81ED-4DB2-BD59-A6C34878D82A}">
                    <a16:rowId xmlns:a16="http://schemas.microsoft.com/office/drawing/2014/main" xmlns="" val="117237296"/>
                  </a:ext>
                </a:extLst>
              </a:tr>
            </a:tbl>
          </a:graphicData>
        </a:graphic>
      </p:graphicFrame>
      <p:sp>
        <p:nvSpPr>
          <p:cNvPr id="5" name="Text Placeholder 1">
            <a:extLst>
              <a:ext uri="{FF2B5EF4-FFF2-40B4-BE49-F238E27FC236}">
                <a16:creationId xmlns:a16="http://schemas.microsoft.com/office/drawing/2014/main" xmlns=""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Event Hub vs IoT Hub</a:t>
            </a:r>
            <a:r>
              <a:rPr lang="pl-PL" sz="4800" b="1" spc="-50" dirty="0">
                <a:solidFill>
                  <a:srgbClr val="FF5F00"/>
                </a:solidFill>
                <a:latin typeface="Calibri Light" panose="020F0302020204030204"/>
                <a:ea typeface="+mj-ea"/>
                <a:cs typeface="+mj-cs"/>
              </a:rPr>
              <a:t> </a:t>
            </a:r>
            <a:r>
              <a:rPr lang="pl-PL" sz="4800" dirty="0"/>
              <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1723982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078129F-88C7-4AFD-B473-255752BD0890}"/>
              </a:ext>
            </a:extLst>
          </p:cNvPr>
          <p:cNvSpPr>
            <a:spLocks noGrp="1"/>
          </p:cNvSpPr>
          <p:nvPr>
            <p:ph type="body" sz="quarter" idx="13"/>
          </p:nvPr>
        </p:nvSpPr>
        <p:spPr>
          <a:xfrm>
            <a:off x="1178560" y="851348"/>
            <a:ext cx="9489440" cy="957299"/>
          </a:xfrm>
        </p:spPr>
        <p:txBody>
          <a:bodyPr/>
          <a:lstStyle/>
          <a:p>
            <a:r>
              <a:rPr lang="en-US" sz="4600" b="1" dirty="0">
                <a:solidFill>
                  <a:srgbClr val="FF5F00"/>
                </a:solidFill>
                <a:latin typeface="+mj-lt"/>
              </a:rPr>
              <a:t>Apache Kafka</a:t>
            </a:r>
            <a:endParaRPr lang="pl-PL" sz="4600" b="1" dirty="0">
              <a:solidFill>
                <a:srgbClr val="FF5F00"/>
              </a:solidFill>
              <a:latin typeface="+mj-lt"/>
            </a:endParaRPr>
          </a:p>
        </p:txBody>
      </p:sp>
      <p:sp>
        <p:nvSpPr>
          <p:cNvPr id="5" name="Rectangle 4">
            <a:extLst>
              <a:ext uri="{FF2B5EF4-FFF2-40B4-BE49-F238E27FC236}">
                <a16:creationId xmlns:a16="http://schemas.microsoft.com/office/drawing/2014/main" xmlns="" id="{3E2D7AD4-30A0-4EF0-A3FF-38878DE1BABB}"/>
              </a:ext>
            </a:extLst>
          </p:cNvPr>
          <p:cNvSpPr/>
          <p:nvPr/>
        </p:nvSpPr>
        <p:spPr>
          <a:xfrm>
            <a:off x="1452880" y="2090172"/>
            <a:ext cx="10434320" cy="3416320"/>
          </a:xfrm>
          <a:prstGeom prst="rect">
            <a:avLst/>
          </a:prstGeom>
        </p:spPr>
        <p:txBody>
          <a:bodyPr wrap="square">
            <a:spAutoFit/>
          </a:bodyPr>
          <a:lstStyle/>
          <a:p>
            <a:pPr>
              <a:buFont typeface="Wingdings" panose="05000000000000000000" pitchFamily="2" charset="2"/>
              <a:buChar char="§"/>
            </a:pPr>
            <a:r>
              <a:rPr lang="en-GB" sz="3600" dirty="0">
                <a:solidFill>
                  <a:srgbClr val="FF5F00"/>
                </a:solidFill>
                <a:latin typeface="+mj-lt"/>
              </a:rPr>
              <a:t> </a:t>
            </a:r>
            <a:r>
              <a:rPr lang="en-US" sz="3600" dirty="0">
                <a:solidFill>
                  <a:srgbClr val="FF5F00"/>
                </a:solidFill>
                <a:latin typeface="+mj-lt"/>
              </a:rPr>
              <a:t>Distributed and scalable </a:t>
            </a:r>
          </a:p>
          <a:p>
            <a:r>
              <a:rPr lang="en-US" sz="3600" dirty="0">
                <a:solidFill>
                  <a:srgbClr val="FF5F00"/>
                </a:solidFill>
                <a:latin typeface="+mj-lt"/>
              </a:rPr>
              <a:t>   </a:t>
            </a:r>
            <a:r>
              <a:rPr lang="pl-PL" sz="3600" dirty="0" err="1">
                <a:solidFill>
                  <a:srgbClr val="FF5F00"/>
                </a:solidFill>
                <a:latin typeface="+mj-lt"/>
              </a:rPr>
              <a:t>message</a:t>
            </a:r>
            <a:r>
              <a:rPr lang="pl-PL" sz="3600" dirty="0">
                <a:solidFill>
                  <a:srgbClr val="FF5F00"/>
                </a:solidFill>
                <a:latin typeface="+mj-lt"/>
              </a:rPr>
              <a:t> broker</a:t>
            </a:r>
          </a:p>
          <a:p>
            <a:pPr>
              <a:buFont typeface="Wingdings" panose="05000000000000000000" pitchFamily="2" charset="2"/>
              <a:buChar char="§"/>
            </a:pPr>
            <a:r>
              <a:rPr lang="pl-PL" sz="3600" dirty="0">
                <a:solidFill>
                  <a:srgbClr val="FF5F00"/>
                </a:solidFill>
                <a:latin typeface="+mj-lt"/>
              </a:rPr>
              <a:t> </a:t>
            </a:r>
            <a:r>
              <a:rPr lang="en-US" sz="3600" dirty="0">
                <a:solidFill>
                  <a:srgbClr val="FF5F00"/>
                </a:solidFill>
                <a:latin typeface="+mj-lt"/>
              </a:rPr>
              <a:t>Application in </a:t>
            </a:r>
            <a:r>
              <a:rPr lang="pl-PL" sz="3600" dirty="0">
                <a:solidFill>
                  <a:srgbClr val="FF5F00"/>
                </a:solidFill>
                <a:latin typeface="+mj-lt"/>
              </a:rPr>
              <a:t>Big Data</a:t>
            </a:r>
            <a:r>
              <a:rPr lang="en-US" sz="3600" dirty="0">
                <a:solidFill>
                  <a:srgbClr val="FF5F00"/>
                </a:solidFill>
                <a:latin typeface="+mj-lt"/>
              </a:rPr>
              <a:t> projects</a:t>
            </a:r>
            <a:endParaRPr lang="pl-PL" sz="3600" dirty="0">
              <a:solidFill>
                <a:srgbClr val="FF5F00"/>
              </a:solidFill>
              <a:latin typeface="+mj-lt"/>
            </a:endParaRPr>
          </a:p>
          <a:p>
            <a:pPr>
              <a:buFont typeface="Wingdings" panose="05000000000000000000" pitchFamily="2" charset="2"/>
              <a:buChar char="§"/>
            </a:pPr>
            <a:r>
              <a:rPr lang="en-US" sz="3600" dirty="0">
                <a:solidFill>
                  <a:schemeClr val="tx1">
                    <a:lumMod val="65000"/>
                    <a:lumOff val="35000"/>
                  </a:schemeClr>
                </a:solidFill>
                <a:latin typeface="+mj-lt"/>
              </a:rPr>
              <a:t> P</a:t>
            </a:r>
            <a:r>
              <a:rPr lang="pl-PL" sz="3600" dirty="0" err="1">
                <a:solidFill>
                  <a:schemeClr val="tx1">
                    <a:lumMod val="65000"/>
                    <a:lumOff val="35000"/>
                  </a:schemeClr>
                </a:solidFill>
                <a:latin typeface="+mj-lt"/>
              </a:rPr>
              <a:t>ublisher-subscriber</a:t>
            </a:r>
            <a:r>
              <a:rPr lang="en-US" sz="3600" dirty="0">
                <a:solidFill>
                  <a:schemeClr val="tx1">
                    <a:lumMod val="65000"/>
                    <a:lumOff val="35000"/>
                  </a:schemeClr>
                </a:solidFill>
                <a:latin typeface="+mj-lt"/>
              </a:rPr>
              <a:t> model</a:t>
            </a:r>
          </a:p>
          <a:p>
            <a:pPr>
              <a:buFont typeface="Wingdings" panose="05000000000000000000" pitchFamily="2" charset="2"/>
              <a:buChar char="§"/>
            </a:pPr>
            <a:r>
              <a:rPr lang="pl-PL" sz="3600" dirty="0">
                <a:solidFill>
                  <a:schemeClr val="tx1">
                    <a:lumMod val="65000"/>
                    <a:lumOff val="35000"/>
                  </a:schemeClr>
                </a:solidFill>
                <a:latin typeface="+mj-lt"/>
              </a:rPr>
              <a:t> </a:t>
            </a:r>
            <a:r>
              <a:rPr lang="en-US" sz="3600" dirty="0">
                <a:solidFill>
                  <a:schemeClr val="tx1">
                    <a:lumMod val="65000"/>
                    <a:lumOff val="35000"/>
                  </a:schemeClr>
                </a:solidFill>
                <a:latin typeface="+mj-lt"/>
              </a:rPr>
              <a:t>Guaranteed message delivery</a:t>
            </a:r>
            <a:endParaRPr lang="pl-PL" sz="3600" dirty="0">
              <a:solidFill>
                <a:schemeClr val="tx1">
                  <a:lumMod val="65000"/>
                  <a:lumOff val="35000"/>
                </a:schemeClr>
              </a:solidFill>
              <a:latin typeface="+mj-lt"/>
            </a:endParaRPr>
          </a:p>
          <a:p>
            <a:pPr>
              <a:buFont typeface="Wingdings" panose="05000000000000000000" pitchFamily="2" charset="2"/>
              <a:buChar char="§"/>
            </a:pPr>
            <a:r>
              <a:rPr lang="pl-PL" sz="3600" dirty="0">
                <a:solidFill>
                  <a:srgbClr val="FF5F00"/>
                </a:solidFill>
                <a:latin typeface="+mj-lt"/>
              </a:rPr>
              <a:t> </a:t>
            </a:r>
            <a:r>
              <a:rPr lang="en-US" sz="3600" dirty="0">
                <a:solidFill>
                  <a:srgbClr val="FF5F00"/>
                </a:solidFill>
                <a:latin typeface="+mj-lt"/>
              </a:rPr>
              <a:t>It allows to work in batch mode</a:t>
            </a:r>
            <a:endParaRPr lang="en-GB" sz="3600" dirty="0">
              <a:solidFill>
                <a:srgbClr val="FF5F00"/>
              </a:solidFill>
              <a:latin typeface="+mj-lt"/>
            </a:endParaRPr>
          </a:p>
        </p:txBody>
      </p:sp>
      <p:pic>
        <p:nvPicPr>
          <p:cNvPr id="7" name="Picture 2" descr="Znalezione obrazy dla zapytania apache kaf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1149" y="2185296"/>
            <a:ext cx="4030890" cy="2015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923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a:blip r:embed="rId2"/>
          <a:stretch>
            <a:fillRect/>
          </a:stretch>
        </p:blipFill>
        <p:spPr>
          <a:xfrm>
            <a:off x="2193384" y="1669666"/>
            <a:ext cx="8639347" cy="4047961"/>
          </a:xfrm>
          <a:prstGeom prst="rect">
            <a:avLst/>
          </a:prstGeom>
        </p:spPr>
      </p:pic>
      <p:sp>
        <p:nvSpPr>
          <p:cNvPr id="7" name="pole tekstowe 6"/>
          <p:cNvSpPr txBox="1"/>
          <p:nvPr/>
        </p:nvSpPr>
        <p:spPr>
          <a:xfrm>
            <a:off x="5357368" y="5717627"/>
            <a:ext cx="2311378" cy="430887"/>
          </a:xfrm>
          <a:prstGeom prst="rect">
            <a:avLst/>
          </a:prstGeom>
          <a:noFill/>
        </p:spPr>
        <p:txBody>
          <a:bodyPr wrap="square" rtlCol="0">
            <a:spAutoFit/>
          </a:bodyPr>
          <a:lstStyle/>
          <a:p>
            <a:pPr algn="ctr"/>
            <a:r>
              <a:rPr lang="pl-PL" sz="1100" dirty="0">
                <a:solidFill>
                  <a:srgbClr val="595959"/>
                </a:solidFill>
              </a:rPr>
              <a:t>Źródło</a:t>
            </a:r>
            <a:r>
              <a:rPr lang="pl-PL" sz="1100" dirty="0"/>
              <a:t>: </a:t>
            </a:r>
            <a:r>
              <a:rPr lang="pl-PL" sz="1100" dirty="0">
                <a:hlinkClick r:id="rId3"/>
              </a:rPr>
              <a:t>www.prathapkudupublog.com</a:t>
            </a:r>
            <a:endParaRPr lang="pl-PL" sz="1100" dirty="0"/>
          </a:p>
        </p:txBody>
      </p:sp>
      <p:sp>
        <p:nvSpPr>
          <p:cNvPr id="8" name="Text Placeholder 1">
            <a:extLst>
              <a:ext uri="{FF2B5EF4-FFF2-40B4-BE49-F238E27FC236}">
                <a16:creationId xmlns:a16="http://schemas.microsoft.com/office/drawing/2014/main" xmlns="" id="{D078129F-88C7-4AFD-B473-255752BD0890}"/>
              </a:ext>
            </a:extLst>
          </p:cNvPr>
          <p:cNvSpPr>
            <a:spLocks noGrp="1"/>
          </p:cNvSpPr>
          <p:nvPr>
            <p:ph type="body" sz="quarter" idx="13"/>
          </p:nvPr>
        </p:nvSpPr>
        <p:spPr>
          <a:xfrm>
            <a:off x="1178560" y="851348"/>
            <a:ext cx="9489440" cy="957299"/>
          </a:xfrm>
        </p:spPr>
        <p:txBody>
          <a:bodyPr/>
          <a:lstStyle/>
          <a:p>
            <a:r>
              <a:rPr lang="en-US" sz="4600" b="1" dirty="0">
                <a:solidFill>
                  <a:srgbClr val="FF5F00"/>
                </a:solidFill>
                <a:latin typeface="+mj-lt"/>
              </a:rPr>
              <a:t>Apache Kafka</a:t>
            </a:r>
            <a:endParaRPr lang="pl-PL" sz="4600" b="1" dirty="0">
              <a:solidFill>
                <a:srgbClr val="FF5F00"/>
              </a:solidFill>
              <a:latin typeface="+mj-lt"/>
            </a:endParaRPr>
          </a:p>
        </p:txBody>
      </p:sp>
    </p:spTree>
    <p:extLst>
      <p:ext uri="{BB962C8B-B14F-4D97-AF65-F5344CB8AC3E}">
        <p14:creationId xmlns:p14="http://schemas.microsoft.com/office/powerpoint/2010/main" val="1476657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xmlns="" id="{D405246E-B8EC-4245-BE2A-84E79374FF60}"/>
              </a:ext>
            </a:extLst>
          </p:cNvPr>
          <p:cNvSpPr>
            <a:spLocks noGrp="1"/>
          </p:cNvSpPr>
          <p:nvPr>
            <p:ph type="body" sz="quarter" idx="13"/>
          </p:nvPr>
        </p:nvSpPr>
        <p:spPr>
          <a:xfrm>
            <a:off x="940994" y="2669513"/>
            <a:ext cx="8594892" cy="960095"/>
          </a:xfrm>
        </p:spPr>
        <p:txBody>
          <a:bodyPr/>
          <a:lstStyle/>
          <a:p>
            <a:r>
              <a:rPr lang="en-US" sz="5400" b="1" spc="-50" dirty="0">
                <a:solidFill>
                  <a:srgbClr val="FF5F00"/>
                </a:solidFill>
                <a:latin typeface="Calibri Light" panose="020F0302020204030204"/>
                <a:ea typeface="+mj-ea"/>
                <a:cs typeface="+mj-cs"/>
              </a:rPr>
              <a:t>Exercise</a:t>
            </a:r>
            <a:br>
              <a:rPr lang="en-US" sz="5400" b="1" spc="-50" dirty="0">
                <a:solidFill>
                  <a:srgbClr val="FF5F00"/>
                </a:solidFill>
                <a:latin typeface="Calibri Light" panose="020F0302020204030204"/>
                <a:ea typeface="+mj-ea"/>
                <a:cs typeface="+mj-cs"/>
              </a:rPr>
            </a:br>
            <a:r>
              <a:rPr lang="en-US" sz="5400" spc="-50" dirty="0">
                <a:solidFill>
                  <a:srgbClr val="FF5F00"/>
                </a:solidFill>
                <a:latin typeface="Calibri Light" panose="020F0302020204030204"/>
                <a:ea typeface="+mj-ea"/>
                <a:cs typeface="+mj-cs"/>
              </a:rPr>
              <a:t>Simulator / Event Hub /</a:t>
            </a:r>
            <a:br>
              <a:rPr lang="en-US" sz="5400" spc="-50" dirty="0">
                <a:solidFill>
                  <a:srgbClr val="FF5F00"/>
                </a:solidFill>
                <a:latin typeface="Calibri Light" panose="020F0302020204030204"/>
                <a:ea typeface="+mj-ea"/>
                <a:cs typeface="+mj-cs"/>
              </a:rPr>
            </a:br>
            <a:r>
              <a:rPr lang="en-US" sz="5400" spc="-50" dirty="0">
                <a:solidFill>
                  <a:srgbClr val="FF5F00"/>
                </a:solidFill>
                <a:latin typeface="Calibri Light" panose="020F0302020204030204"/>
                <a:ea typeface="+mj-ea"/>
                <a:cs typeface="+mj-cs"/>
              </a:rPr>
              <a:t>Apache Kafka</a:t>
            </a:r>
          </a:p>
        </p:txBody>
      </p:sp>
    </p:spTree>
    <p:extLst>
      <p:ext uri="{BB962C8B-B14F-4D97-AF65-F5344CB8AC3E}">
        <p14:creationId xmlns:p14="http://schemas.microsoft.com/office/powerpoint/2010/main" val="969619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xmlns="" id="{D405246E-B8EC-4245-BE2A-84E79374FF60}"/>
              </a:ext>
            </a:extLst>
          </p:cNvPr>
          <p:cNvSpPr>
            <a:spLocks noGrp="1"/>
          </p:cNvSpPr>
          <p:nvPr>
            <p:ph type="body" sz="quarter" idx="13"/>
          </p:nvPr>
        </p:nvSpPr>
        <p:spPr>
          <a:xfrm>
            <a:off x="940994" y="2669513"/>
            <a:ext cx="8594892" cy="960095"/>
          </a:xfrm>
        </p:spPr>
        <p:txBody>
          <a:bodyPr/>
          <a:lstStyle/>
          <a:p>
            <a:r>
              <a:rPr lang="en-US" sz="5400" b="1" spc="-50" dirty="0">
                <a:solidFill>
                  <a:srgbClr val="FF5F00"/>
                </a:solidFill>
                <a:latin typeface="Calibri Light" panose="020F0302020204030204"/>
                <a:ea typeface="+mj-ea"/>
                <a:cs typeface="+mj-cs"/>
              </a:rPr>
              <a:t>Storage</a:t>
            </a:r>
          </a:p>
        </p:txBody>
      </p:sp>
    </p:spTree>
    <p:extLst>
      <p:ext uri="{BB962C8B-B14F-4D97-AF65-F5344CB8AC3E}">
        <p14:creationId xmlns:p14="http://schemas.microsoft.com/office/powerpoint/2010/main" val="6704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078129F-88C7-4AFD-B473-255752BD0890}"/>
              </a:ext>
            </a:extLst>
          </p:cNvPr>
          <p:cNvSpPr>
            <a:spLocks noGrp="1"/>
          </p:cNvSpPr>
          <p:nvPr>
            <p:ph type="body" sz="quarter" idx="13"/>
          </p:nvPr>
        </p:nvSpPr>
        <p:spPr>
          <a:xfrm>
            <a:off x="1178560" y="851348"/>
            <a:ext cx="9489440" cy="957299"/>
          </a:xfrm>
        </p:spPr>
        <p:txBody>
          <a:bodyPr/>
          <a:lstStyle/>
          <a:p>
            <a:r>
              <a:rPr lang="en-US" sz="4600" b="1" dirty="0">
                <a:solidFill>
                  <a:srgbClr val="FF5F00"/>
                </a:solidFill>
                <a:latin typeface="+mj-lt"/>
              </a:rPr>
              <a:t>Azure Blob Storage</a:t>
            </a:r>
            <a:endParaRPr lang="pl-PL" sz="4600" b="1" dirty="0">
              <a:solidFill>
                <a:srgbClr val="FF5F00"/>
              </a:solidFill>
              <a:latin typeface="+mj-lt"/>
            </a:endParaRPr>
          </a:p>
        </p:txBody>
      </p:sp>
      <p:sp>
        <p:nvSpPr>
          <p:cNvPr id="5" name="Rectangle 4">
            <a:extLst>
              <a:ext uri="{FF2B5EF4-FFF2-40B4-BE49-F238E27FC236}">
                <a16:creationId xmlns:a16="http://schemas.microsoft.com/office/drawing/2014/main" xmlns="" id="{3E2D7AD4-30A0-4EF0-A3FF-38878DE1BABB}"/>
              </a:ext>
            </a:extLst>
          </p:cNvPr>
          <p:cNvSpPr/>
          <p:nvPr/>
        </p:nvSpPr>
        <p:spPr>
          <a:xfrm>
            <a:off x="1452880" y="2090172"/>
            <a:ext cx="10434320" cy="2554545"/>
          </a:xfrm>
          <a:prstGeom prst="rect">
            <a:avLst/>
          </a:prstGeom>
        </p:spPr>
        <p:txBody>
          <a:bodyPr wrap="square">
            <a:spAutoFit/>
          </a:bodyPr>
          <a:lstStyle/>
          <a:p>
            <a:pPr>
              <a:buFont typeface="Wingdings" panose="05000000000000000000" pitchFamily="2" charset="2"/>
              <a:buChar char="§"/>
            </a:pPr>
            <a:r>
              <a:rPr lang="en-US" sz="4000" dirty="0">
                <a:solidFill>
                  <a:srgbClr val="FF5F00"/>
                </a:solidFill>
                <a:latin typeface="+mj-lt"/>
              </a:rPr>
              <a:t> Simple and scalable data storage</a:t>
            </a:r>
            <a:endParaRPr lang="pl-PL" sz="4000" dirty="0">
              <a:solidFill>
                <a:srgbClr val="FF5F00"/>
              </a:solidFill>
              <a:latin typeface="+mj-lt"/>
            </a:endParaRPr>
          </a:p>
          <a:p>
            <a:pPr>
              <a:buFont typeface="Wingdings" panose="05000000000000000000" pitchFamily="2" charset="2"/>
              <a:buChar char="§"/>
            </a:pPr>
            <a:r>
              <a:rPr lang="pl-PL" sz="4000" dirty="0">
                <a:solidFill>
                  <a:schemeClr val="tx1">
                    <a:lumMod val="65000"/>
                    <a:lumOff val="35000"/>
                  </a:schemeClr>
                </a:solidFill>
                <a:latin typeface="+mj-lt"/>
              </a:rPr>
              <a:t> </a:t>
            </a:r>
            <a:r>
              <a:rPr lang="en-US" sz="4000" dirty="0">
                <a:solidFill>
                  <a:schemeClr val="tx1">
                    <a:lumMod val="65000"/>
                    <a:lumOff val="35000"/>
                  </a:schemeClr>
                </a:solidFill>
                <a:latin typeface="+mj-lt"/>
              </a:rPr>
              <a:t>Data without a specific schema</a:t>
            </a:r>
            <a:endParaRPr lang="pl-PL" sz="4000" dirty="0">
              <a:solidFill>
                <a:schemeClr val="tx1">
                  <a:lumMod val="65000"/>
                  <a:lumOff val="35000"/>
                </a:schemeClr>
              </a:solidFill>
              <a:latin typeface="+mj-lt"/>
            </a:endParaRPr>
          </a:p>
          <a:p>
            <a:pPr>
              <a:buFont typeface="Wingdings" panose="05000000000000000000" pitchFamily="2" charset="2"/>
              <a:buChar char="§"/>
            </a:pPr>
            <a:r>
              <a:rPr lang="pl-PL" sz="4000" dirty="0">
                <a:solidFill>
                  <a:srgbClr val="FF5F00"/>
                </a:solidFill>
                <a:latin typeface="+mj-lt"/>
              </a:rPr>
              <a:t> </a:t>
            </a:r>
            <a:r>
              <a:rPr lang="en-US" sz="4000" dirty="0">
                <a:solidFill>
                  <a:srgbClr val="FF5F00"/>
                </a:solidFill>
                <a:latin typeface="+mj-lt"/>
              </a:rPr>
              <a:t>Automatic replication</a:t>
            </a:r>
            <a:endParaRPr lang="pl-PL" sz="4000" dirty="0">
              <a:solidFill>
                <a:srgbClr val="FF5F00"/>
              </a:solidFill>
              <a:latin typeface="+mj-lt"/>
            </a:endParaRPr>
          </a:p>
          <a:p>
            <a:pPr>
              <a:buFont typeface="Wingdings" panose="05000000000000000000" pitchFamily="2" charset="2"/>
              <a:buChar char="§"/>
            </a:pPr>
            <a:r>
              <a:rPr lang="pl-PL" sz="4000" dirty="0">
                <a:solidFill>
                  <a:schemeClr val="tx1">
                    <a:lumMod val="65000"/>
                    <a:lumOff val="35000"/>
                  </a:schemeClr>
                </a:solidFill>
                <a:latin typeface="+mj-lt"/>
              </a:rPr>
              <a:t> </a:t>
            </a:r>
            <a:r>
              <a:rPr lang="en-US" sz="4000" dirty="0">
                <a:solidFill>
                  <a:schemeClr val="tx1">
                    <a:lumMod val="65000"/>
                    <a:lumOff val="35000"/>
                  </a:schemeClr>
                </a:solidFill>
                <a:latin typeface="+mj-lt"/>
              </a:rPr>
              <a:t>Integration with almost each Azure service</a:t>
            </a:r>
            <a:endParaRPr lang="pl-PL" sz="4000" dirty="0">
              <a:solidFill>
                <a:schemeClr val="tx1">
                  <a:lumMod val="65000"/>
                  <a:lumOff val="35000"/>
                </a:schemeClr>
              </a:solidFill>
              <a:latin typeface="+mj-lt"/>
            </a:endParaRPr>
          </a:p>
        </p:txBody>
      </p:sp>
      <p:pic>
        <p:nvPicPr>
          <p:cNvPr id="7" name="Picture 2" descr="Znalezione obrazy dla zapytania azure blob stor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7021" y="1904471"/>
            <a:ext cx="247650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557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078129F-88C7-4AFD-B473-255752BD0890}"/>
              </a:ext>
            </a:extLst>
          </p:cNvPr>
          <p:cNvSpPr>
            <a:spLocks noGrp="1"/>
          </p:cNvSpPr>
          <p:nvPr>
            <p:ph type="body" sz="quarter" idx="13"/>
          </p:nvPr>
        </p:nvSpPr>
        <p:spPr>
          <a:xfrm>
            <a:off x="1178560" y="851348"/>
            <a:ext cx="9489440" cy="957299"/>
          </a:xfrm>
        </p:spPr>
        <p:txBody>
          <a:bodyPr/>
          <a:lstStyle/>
          <a:p>
            <a:r>
              <a:rPr lang="en-US" sz="4600" b="1" dirty="0">
                <a:solidFill>
                  <a:srgbClr val="FF5F00"/>
                </a:solidFill>
                <a:latin typeface="+mj-lt"/>
              </a:rPr>
              <a:t>Azure Data Lake Storage</a:t>
            </a:r>
            <a:endParaRPr lang="pl-PL" sz="4600" b="1" dirty="0">
              <a:solidFill>
                <a:srgbClr val="FF5F00"/>
              </a:solidFill>
              <a:latin typeface="+mj-lt"/>
            </a:endParaRPr>
          </a:p>
        </p:txBody>
      </p:sp>
      <p:sp>
        <p:nvSpPr>
          <p:cNvPr id="5" name="Rectangle 4">
            <a:extLst>
              <a:ext uri="{FF2B5EF4-FFF2-40B4-BE49-F238E27FC236}">
                <a16:creationId xmlns:a16="http://schemas.microsoft.com/office/drawing/2014/main" xmlns="" id="{3E2D7AD4-30A0-4EF0-A3FF-38878DE1BABB}"/>
              </a:ext>
            </a:extLst>
          </p:cNvPr>
          <p:cNvSpPr/>
          <p:nvPr/>
        </p:nvSpPr>
        <p:spPr>
          <a:xfrm>
            <a:off x="1452880" y="2090172"/>
            <a:ext cx="10434320" cy="4401205"/>
          </a:xfrm>
          <a:prstGeom prst="rect">
            <a:avLst/>
          </a:prstGeom>
        </p:spPr>
        <p:txBody>
          <a:bodyPr wrap="square">
            <a:spAutoFit/>
          </a:bodyPr>
          <a:lstStyle/>
          <a:p>
            <a:pPr>
              <a:buFont typeface="Wingdings" panose="05000000000000000000" pitchFamily="2" charset="2"/>
              <a:buChar char="§"/>
            </a:pPr>
            <a:r>
              <a:rPr lang="en-GB" sz="4000" dirty="0">
                <a:solidFill>
                  <a:srgbClr val="FF5F00"/>
                </a:solidFill>
                <a:latin typeface="+mj-lt"/>
              </a:rPr>
              <a:t> </a:t>
            </a:r>
            <a:r>
              <a:rPr lang="en-US" sz="4000" dirty="0">
                <a:solidFill>
                  <a:srgbClr val="FF5F00"/>
                </a:solidFill>
                <a:latin typeface="+mj-lt"/>
              </a:rPr>
              <a:t>Highly efficient and optimized storage </a:t>
            </a:r>
          </a:p>
          <a:p>
            <a:r>
              <a:rPr lang="en-US" sz="4000" dirty="0">
                <a:solidFill>
                  <a:srgbClr val="FF5F00"/>
                </a:solidFill>
                <a:latin typeface="+mj-lt"/>
              </a:rPr>
              <a:t>   for a large data volume</a:t>
            </a:r>
          </a:p>
          <a:p>
            <a:pPr>
              <a:buFont typeface="Wingdings" panose="05000000000000000000" pitchFamily="2" charset="2"/>
              <a:buChar char="§"/>
            </a:pPr>
            <a:r>
              <a:rPr lang="en-GB" sz="4000" dirty="0">
                <a:solidFill>
                  <a:srgbClr val="FF5F00"/>
                </a:solidFill>
                <a:latin typeface="+mj-lt"/>
              </a:rPr>
              <a:t> </a:t>
            </a:r>
            <a:r>
              <a:rPr lang="en-US" sz="4000" dirty="0">
                <a:solidFill>
                  <a:srgbClr val="FF5F00"/>
                </a:solidFill>
                <a:latin typeface="+mj-lt"/>
              </a:rPr>
              <a:t>Automatic data replication</a:t>
            </a:r>
          </a:p>
          <a:p>
            <a:pPr>
              <a:buFont typeface="Wingdings" panose="05000000000000000000" pitchFamily="2" charset="2"/>
              <a:buChar char="§"/>
            </a:pPr>
            <a:r>
              <a:rPr lang="pl-PL" sz="4000" dirty="0">
                <a:solidFill>
                  <a:schemeClr val="tx1">
                    <a:lumMod val="65000"/>
                    <a:lumOff val="35000"/>
                  </a:schemeClr>
                </a:solidFill>
                <a:latin typeface="+mj-lt"/>
              </a:rPr>
              <a:t> </a:t>
            </a:r>
            <a:r>
              <a:rPr lang="en-US" sz="4000" dirty="0">
                <a:solidFill>
                  <a:schemeClr val="tx1">
                    <a:lumMod val="65000"/>
                    <a:lumOff val="35000"/>
                  </a:schemeClr>
                </a:solidFill>
                <a:latin typeface="+mj-lt"/>
              </a:rPr>
              <a:t>Scalability</a:t>
            </a:r>
            <a:endParaRPr lang="pl-PL" sz="4000" dirty="0">
              <a:solidFill>
                <a:schemeClr val="tx1">
                  <a:lumMod val="65000"/>
                  <a:lumOff val="35000"/>
                </a:schemeClr>
              </a:solidFill>
              <a:latin typeface="+mj-lt"/>
            </a:endParaRPr>
          </a:p>
          <a:p>
            <a:pPr>
              <a:buFont typeface="Wingdings" panose="05000000000000000000" pitchFamily="2" charset="2"/>
              <a:buChar char="§"/>
            </a:pPr>
            <a:r>
              <a:rPr lang="pl-PL" sz="4000" dirty="0">
                <a:solidFill>
                  <a:schemeClr val="tx1">
                    <a:lumMod val="65000"/>
                    <a:lumOff val="35000"/>
                  </a:schemeClr>
                </a:solidFill>
                <a:latin typeface="+mj-lt"/>
              </a:rPr>
              <a:t> </a:t>
            </a:r>
            <a:r>
              <a:rPr lang="en-US" sz="4000" dirty="0">
                <a:solidFill>
                  <a:schemeClr val="tx1">
                    <a:lumMod val="65000"/>
                    <a:lumOff val="35000"/>
                  </a:schemeClr>
                </a:solidFill>
                <a:latin typeface="+mj-lt"/>
              </a:rPr>
              <a:t>Data partitioning</a:t>
            </a:r>
            <a:endParaRPr lang="pl-PL" sz="4000" dirty="0">
              <a:solidFill>
                <a:schemeClr val="tx1">
                  <a:lumMod val="65000"/>
                  <a:lumOff val="35000"/>
                </a:schemeClr>
              </a:solidFill>
              <a:latin typeface="+mj-lt"/>
            </a:endParaRPr>
          </a:p>
          <a:p>
            <a:pPr>
              <a:buFont typeface="Wingdings" panose="05000000000000000000" pitchFamily="2" charset="2"/>
              <a:buChar char="§"/>
            </a:pPr>
            <a:r>
              <a:rPr lang="pl-PL" sz="4000" dirty="0">
                <a:solidFill>
                  <a:srgbClr val="FF5F00"/>
                </a:solidFill>
                <a:latin typeface="+mj-lt"/>
              </a:rPr>
              <a:t> </a:t>
            </a:r>
            <a:r>
              <a:rPr lang="en-US" sz="4000" dirty="0">
                <a:solidFill>
                  <a:srgbClr val="FF5F00"/>
                </a:solidFill>
                <a:latin typeface="+mj-lt"/>
              </a:rPr>
              <a:t>Very good integration with HDFS</a:t>
            </a:r>
            <a:endParaRPr lang="pl-PL" sz="4000" dirty="0">
              <a:solidFill>
                <a:srgbClr val="FF5F00"/>
              </a:solidFill>
              <a:latin typeface="+mj-lt"/>
            </a:endParaRPr>
          </a:p>
          <a:p>
            <a:pPr>
              <a:buFont typeface="Wingdings" panose="05000000000000000000" pitchFamily="2" charset="2"/>
              <a:buChar char="§"/>
            </a:pPr>
            <a:r>
              <a:rPr lang="pl-PL" sz="4000" dirty="0">
                <a:solidFill>
                  <a:schemeClr val="tx1">
                    <a:lumMod val="65000"/>
                    <a:lumOff val="35000"/>
                  </a:schemeClr>
                </a:solidFill>
                <a:latin typeface="+mj-lt"/>
              </a:rPr>
              <a:t> </a:t>
            </a:r>
            <a:r>
              <a:rPr lang="en-US" sz="4000" dirty="0">
                <a:solidFill>
                  <a:schemeClr val="tx1">
                    <a:lumMod val="65000"/>
                    <a:lumOff val="35000"/>
                  </a:schemeClr>
                </a:solidFill>
                <a:latin typeface="+mj-lt"/>
              </a:rPr>
              <a:t>Theoretically unlimited data storage</a:t>
            </a:r>
            <a:endParaRPr lang="pl-PL" sz="4000" dirty="0">
              <a:solidFill>
                <a:schemeClr val="tx1">
                  <a:lumMod val="65000"/>
                  <a:lumOff val="35000"/>
                </a:schemeClr>
              </a:solidFill>
              <a:latin typeface="+mj-lt"/>
            </a:endParaRPr>
          </a:p>
        </p:txBody>
      </p:sp>
      <p:pic>
        <p:nvPicPr>
          <p:cNvPr id="6" name="Picture 4" descr="Znalezione obrazy dla zapytania azure data lak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0859" y="2312986"/>
            <a:ext cx="4002919" cy="2101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139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B363B68-D056-4FC3-AEA3-16340F1CF8FD}"/>
              </a:ext>
            </a:extLst>
          </p:cNvPr>
          <p:cNvSpPr>
            <a:spLocks noGrp="1"/>
          </p:cNvSpPr>
          <p:nvPr>
            <p:ph type="body" sz="quarter" idx="13"/>
          </p:nvPr>
        </p:nvSpPr>
        <p:spPr>
          <a:xfrm>
            <a:off x="847640" y="905102"/>
            <a:ext cx="9459204" cy="1232542"/>
          </a:xfrm>
        </p:spPr>
        <p:txBody>
          <a:bodyPr/>
          <a:lstStyle/>
          <a:p>
            <a:r>
              <a:rPr lang="en-GB" sz="4600" b="1" dirty="0">
                <a:solidFill>
                  <a:srgbClr val="FF7100"/>
                </a:solidFill>
                <a:latin typeface="+mj-lt"/>
              </a:rPr>
              <a:t>Azure – Big Data Storage</a:t>
            </a:r>
            <a:endParaRPr lang="pl-PL" sz="4600" b="1" dirty="0">
              <a:solidFill>
                <a:srgbClr val="FF7100"/>
              </a:solidFill>
              <a:latin typeface="+mj-lt"/>
            </a:endParaRPr>
          </a:p>
        </p:txBody>
      </p:sp>
      <p:pic>
        <p:nvPicPr>
          <p:cNvPr id="3" name="Picture 2">
            <a:extLst>
              <a:ext uri="{FF2B5EF4-FFF2-40B4-BE49-F238E27FC236}">
                <a16:creationId xmlns:a16="http://schemas.microsoft.com/office/drawing/2014/main" xmlns="" id="{B33C4006-26C9-4FF8-BC5B-CDAB79386F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3346" y="1999164"/>
            <a:ext cx="439777" cy="439777"/>
          </a:xfrm>
          <a:prstGeom prst="rect">
            <a:avLst/>
          </a:prstGeom>
        </p:spPr>
      </p:pic>
      <p:sp>
        <p:nvSpPr>
          <p:cNvPr id="4" name="TextBox 3">
            <a:extLst>
              <a:ext uri="{FF2B5EF4-FFF2-40B4-BE49-F238E27FC236}">
                <a16:creationId xmlns:a16="http://schemas.microsoft.com/office/drawing/2014/main" xmlns="" id="{20DEC6F1-71B5-4FA4-807B-F0FFAC4F41B6}"/>
              </a:ext>
            </a:extLst>
          </p:cNvPr>
          <p:cNvSpPr txBox="1"/>
          <p:nvPr/>
        </p:nvSpPr>
        <p:spPr>
          <a:xfrm>
            <a:off x="2723122" y="2040922"/>
            <a:ext cx="2376036" cy="300082"/>
          </a:xfrm>
          <a:prstGeom prst="rect">
            <a:avLst/>
          </a:prstGeom>
          <a:noFill/>
        </p:spPr>
        <p:txBody>
          <a:bodyPr wrap="square" rtlCol="0">
            <a:spAutoFit/>
          </a:bodyPr>
          <a:lstStyle/>
          <a:p>
            <a:pPr defTabSz="514350">
              <a:lnSpc>
                <a:spcPct val="90000"/>
              </a:lnSpc>
              <a:defRPr/>
            </a:pPr>
            <a:r>
              <a:rPr lang="pl-PL" sz="1500" b="1" kern="0" dirty="0">
                <a:solidFill>
                  <a:prstClr val="black">
                    <a:lumMod val="65000"/>
                    <a:lumOff val="35000"/>
                  </a:prstClr>
                </a:solidFill>
              </a:rPr>
              <a:t>Azure </a:t>
            </a:r>
            <a:r>
              <a:rPr lang="en-GB" sz="1500" b="1" kern="0" dirty="0">
                <a:solidFill>
                  <a:prstClr val="black">
                    <a:lumMod val="65000"/>
                    <a:lumOff val="35000"/>
                  </a:prstClr>
                </a:solidFill>
              </a:rPr>
              <a:t>Blob Storage</a:t>
            </a:r>
            <a:endParaRPr lang="pl-PL" sz="1500" b="1" kern="0" dirty="0">
              <a:solidFill>
                <a:prstClr val="black">
                  <a:lumMod val="65000"/>
                  <a:lumOff val="35000"/>
                </a:prstClr>
              </a:solidFill>
            </a:endParaRPr>
          </a:p>
        </p:txBody>
      </p:sp>
      <p:sp>
        <p:nvSpPr>
          <p:cNvPr id="5" name="TextBox 4">
            <a:extLst>
              <a:ext uri="{FF2B5EF4-FFF2-40B4-BE49-F238E27FC236}">
                <a16:creationId xmlns:a16="http://schemas.microsoft.com/office/drawing/2014/main" xmlns="" id="{5D4AED7C-54FB-4DB6-ADC9-80469271D2F3}"/>
              </a:ext>
            </a:extLst>
          </p:cNvPr>
          <p:cNvSpPr txBox="1"/>
          <p:nvPr/>
        </p:nvSpPr>
        <p:spPr>
          <a:xfrm>
            <a:off x="2095793" y="2578576"/>
            <a:ext cx="3799758" cy="978729"/>
          </a:xfrm>
          <a:prstGeom prst="rect">
            <a:avLst/>
          </a:prstGeom>
          <a:noFill/>
        </p:spPr>
        <p:txBody>
          <a:bodyPr wrap="non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General purpose object store </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Object store with flat namespace</a:t>
            </a:r>
            <a:endParaRPr lang="en-US"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pl-PL" sz="1600" kern="0" dirty="0">
                <a:solidFill>
                  <a:prstClr val="black">
                    <a:lumMod val="65000"/>
                    <a:lumOff val="35000"/>
                  </a:prstClr>
                </a:solidFill>
              </a:rPr>
              <a:t>Hot/cold/archive tiers</a:t>
            </a:r>
            <a:endParaRPr lang="en-GB" sz="1600" kern="0" dirty="0">
              <a:solidFill>
                <a:prstClr val="black">
                  <a:lumMod val="65000"/>
                  <a:lumOff val="35000"/>
                </a:prstClr>
              </a:solidFill>
            </a:endParaRP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Data replication and redundancy options</a:t>
            </a:r>
            <a:endParaRPr lang="pl-PL" sz="1600" kern="0" dirty="0">
              <a:solidFill>
                <a:prstClr val="black">
                  <a:lumMod val="65000"/>
                  <a:lumOff val="35000"/>
                </a:prstClr>
              </a:solidFill>
            </a:endParaRPr>
          </a:p>
        </p:txBody>
      </p:sp>
      <p:pic>
        <p:nvPicPr>
          <p:cNvPr id="6" name="Picture 5">
            <a:extLst>
              <a:ext uri="{FF2B5EF4-FFF2-40B4-BE49-F238E27FC236}">
                <a16:creationId xmlns:a16="http://schemas.microsoft.com/office/drawing/2014/main" xmlns="" id="{6CDE0B9F-DAE4-4625-920C-575E4A033A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4370" y="2044466"/>
            <a:ext cx="476948" cy="476948"/>
          </a:xfrm>
          <a:prstGeom prst="rect">
            <a:avLst/>
          </a:prstGeom>
        </p:spPr>
      </p:pic>
      <p:sp>
        <p:nvSpPr>
          <p:cNvPr id="7" name="TextBox 6">
            <a:extLst>
              <a:ext uri="{FF2B5EF4-FFF2-40B4-BE49-F238E27FC236}">
                <a16:creationId xmlns:a16="http://schemas.microsoft.com/office/drawing/2014/main" xmlns="" id="{0823319D-D726-48DA-8406-4B7ACDFE5C61}"/>
              </a:ext>
            </a:extLst>
          </p:cNvPr>
          <p:cNvSpPr txBox="1"/>
          <p:nvPr/>
        </p:nvSpPr>
        <p:spPr>
          <a:xfrm>
            <a:off x="7334016" y="2137644"/>
            <a:ext cx="2972828" cy="300082"/>
          </a:xfrm>
          <a:prstGeom prst="rect">
            <a:avLst/>
          </a:prstGeom>
          <a:noFill/>
        </p:spPr>
        <p:txBody>
          <a:bodyPr wrap="square" rtlCol="0">
            <a:spAutoFit/>
          </a:bodyPr>
          <a:lstStyle/>
          <a:p>
            <a:pPr defTabSz="514350">
              <a:lnSpc>
                <a:spcPct val="90000"/>
              </a:lnSpc>
              <a:defRPr/>
            </a:pPr>
            <a:r>
              <a:rPr lang="pl-PL" sz="1500" b="1" kern="0" dirty="0">
                <a:solidFill>
                  <a:prstClr val="black">
                    <a:lumMod val="65000"/>
                    <a:lumOff val="35000"/>
                  </a:prstClr>
                </a:solidFill>
              </a:rPr>
              <a:t>Azure Data </a:t>
            </a:r>
            <a:r>
              <a:rPr lang="en-GB" sz="1500" b="1" kern="0" dirty="0">
                <a:solidFill>
                  <a:prstClr val="black">
                    <a:lumMod val="65000"/>
                    <a:lumOff val="35000"/>
                  </a:prstClr>
                </a:solidFill>
              </a:rPr>
              <a:t>Lake Storage  (Gen1)</a:t>
            </a:r>
            <a:endParaRPr lang="pl-PL" sz="1500" b="1" kern="0" dirty="0">
              <a:solidFill>
                <a:prstClr val="black">
                  <a:lumMod val="65000"/>
                  <a:lumOff val="35000"/>
                </a:prstClr>
              </a:solidFill>
            </a:endParaRPr>
          </a:p>
        </p:txBody>
      </p:sp>
      <p:sp>
        <p:nvSpPr>
          <p:cNvPr id="15" name="TextBox 14">
            <a:extLst>
              <a:ext uri="{FF2B5EF4-FFF2-40B4-BE49-F238E27FC236}">
                <a16:creationId xmlns:a16="http://schemas.microsoft.com/office/drawing/2014/main" xmlns="" id="{627CB560-E809-4997-BEC4-0F3246B66214}"/>
              </a:ext>
            </a:extLst>
          </p:cNvPr>
          <p:cNvSpPr txBox="1"/>
          <p:nvPr/>
        </p:nvSpPr>
        <p:spPr>
          <a:xfrm>
            <a:off x="6739812" y="2586781"/>
            <a:ext cx="3656242" cy="978729"/>
          </a:xfrm>
          <a:prstGeom prst="rect">
            <a:avLst/>
          </a:prstGeom>
          <a:noFill/>
        </p:spPr>
        <p:txBody>
          <a:bodyPr wrap="square" rtlCol="0">
            <a:spAutoFit/>
          </a:bodyPr>
          <a:lstStyle/>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Unlimited storage, petabyte files</a:t>
            </a:r>
          </a:p>
          <a:p>
            <a:pPr marL="214313" indent="-214313" defTabSz="514350">
              <a:lnSpc>
                <a:spcPct val="90000"/>
              </a:lnSpc>
              <a:buFont typeface="Arial" panose="020B0604020202020204" pitchFamily="34" charset="0"/>
              <a:buChar char="•"/>
              <a:defRPr/>
            </a:pPr>
            <a:r>
              <a:rPr lang="en-US" sz="1600" b="1" dirty="0" err="1">
                <a:solidFill>
                  <a:srgbClr val="FF7100"/>
                </a:solidFill>
              </a:rPr>
              <a:t>WebHDFS</a:t>
            </a:r>
            <a:r>
              <a:rPr lang="en-US" sz="1600" dirty="0">
                <a:solidFill>
                  <a:schemeClr val="tx1">
                    <a:lumMod val="65000"/>
                    <a:lumOff val="35000"/>
                  </a:schemeClr>
                </a:solidFill>
              </a:rPr>
              <a:t>-compatible REST interface</a:t>
            </a:r>
          </a:p>
          <a:p>
            <a:pPr marL="214313" indent="-214313" defTabSz="514350">
              <a:lnSpc>
                <a:spcPct val="90000"/>
              </a:lnSpc>
              <a:buFont typeface="Arial" panose="020B0604020202020204" pitchFamily="34" charset="0"/>
              <a:buChar char="•"/>
              <a:defRPr/>
            </a:pPr>
            <a:r>
              <a:rPr lang="en-US" sz="1600" dirty="0">
                <a:solidFill>
                  <a:schemeClr val="tx1">
                    <a:lumMod val="65000"/>
                    <a:lumOff val="35000"/>
                  </a:schemeClr>
                </a:solidFill>
              </a:rPr>
              <a:t>Hadoop and big data optimizations</a:t>
            </a:r>
          </a:p>
          <a:p>
            <a:pPr marL="214313" indent="-214313" defTabSz="514350">
              <a:lnSpc>
                <a:spcPct val="90000"/>
              </a:lnSpc>
              <a:buFont typeface="Arial" panose="020B0604020202020204" pitchFamily="34" charset="0"/>
              <a:buChar char="•"/>
              <a:defRPr/>
            </a:pPr>
            <a:r>
              <a:rPr lang="en-US" sz="1600" kern="0" dirty="0">
                <a:solidFill>
                  <a:prstClr val="black">
                    <a:lumMod val="65000"/>
                    <a:lumOff val="35000"/>
                  </a:prstClr>
                </a:solidFill>
              </a:rPr>
              <a:t>Supports files and folders objects</a:t>
            </a:r>
          </a:p>
        </p:txBody>
      </p:sp>
      <p:grpSp>
        <p:nvGrpSpPr>
          <p:cNvPr id="20" name="Group 19">
            <a:extLst>
              <a:ext uri="{FF2B5EF4-FFF2-40B4-BE49-F238E27FC236}">
                <a16:creationId xmlns:a16="http://schemas.microsoft.com/office/drawing/2014/main" xmlns="" id="{97457345-33BA-4B7B-AB38-39EA7ECE4B9F}"/>
              </a:ext>
            </a:extLst>
          </p:cNvPr>
          <p:cNvGrpSpPr/>
          <p:nvPr/>
        </p:nvGrpSpPr>
        <p:grpSpPr>
          <a:xfrm>
            <a:off x="3175941" y="3939436"/>
            <a:ext cx="6386801" cy="1571517"/>
            <a:chOff x="2178492" y="3977563"/>
            <a:chExt cx="8515735" cy="2095356"/>
          </a:xfrm>
        </p:grpSpPr>
        <p:grpSp>
          <p:nvGrpSpPr>
            <p:cNvPr id="8" name="Group 7">
              <a:extLst>
                <a:ext uri="{FF2B5EF4-FFF2-40B4-BE49-F238E27FC236}">
                  <a16:creationId xmlns:a16="http://schemas.microsoft.com/office/drawing/2014/main" xmlns="" id="{28722FDF-669B-4EDD-822B-12CD041F5E12}"/>
                </a:ext>
              </a:extLst>
            </p:cNvPr>
            <p:cNvGrpSpPr/>
            <p:nvPr/>
          </p:nvGrpSpPr>
          <p:grpSpPr>
            <a:xfrm>
              <a:off x="3522371" y="4586015"/>
              <a:ext cx="7171856" cy="1486904"/>
              <a:chOff x="4885497" y="3995001"/>
              <a:chExt cx="7171856" cy="1486904"/>
            </a:xfrm>
          </p:grpSpPr>
          <p:grpSp>
            <p:nvGrpSpPr>
              <p:cNvPr id="12" name="Group 11">
                <a:extLst>
                  <a:ext uri="{FF2B5EF4-FFF2-40B4-BE49-F238E27FC236}">
                    <a16:creationId xmlns:a16="http://schemas.microsoft.com/office/drawing/2014/main" xmlns="" id="{E3E8C82B-AEB1-49C4-BB3C-2DA177E75A1B}"/>
                  </a:ext>
                </a:extLst>
              </p:cNvPr>
              <p:cNvGrpSpPr/>
              <p:nvPr/>
            </p:nvGrpSpPr>
            <p:grpSpPr>
              <a:xfrm>
                <a:off x="4885497" y="3995001"/>
                <a:ext cx="715203" cy="629218"/>
                <a:chOff x="7756950" y="2540789"/>
                <a:chExt cx="602491" cy="543277"/>
              </a:xfrm>
            </p:grpSpPr>
            <p:pic>
              <p:nvPicPr>
                <p:cNvPr id="9" name="Picture 8">
                  <a:extLst>
                    <a:ext uri="{FF2B5EF4-FFF2-40B4-BE49-F238E27FC236}">
                      <a16:creationId xmlns:a16="http://schemas.microsoft.com/office/drawing/2014/main" xmlns="" id="{A28DDC2B-1AAE-40FA-B3B3-BA44220B44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6950" y="2540789"/>
                  <a:ext cx="287361" cy="287361"/>
                </a:xfrm>
                <a:prstGeom prst="rect">
                  <a:avLst/>
                </a:prstGeom>
              </p:spPr>
            </p:pic>
            <p:pic>
              <p:nvPicPr>
                <p:cNvPr id="10" name="Picture 9">
                  <a:extLst>
                    <a:ext uri="{FF2B5EF4-FFF2-40B4-BE49-F238E27FC236}">
                      <a16:creationId xmlns:a16="http://schemas.microsoft.com/office/drawing/2014/main" xmlns="" id="{2A207CB6-4A11-43FF-A094-050FAAAC40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2079" y="2796704"/>
                  <a:ext cx="287362" cy="287362"/>
                </a:xfrm>
                <a:prstGeom prst="rect">
                  <a:avLst/>
                </a:prstGeom>
              </p:spPr>
            </p:pic>
            <p:cxnSp>
              <p:nvCxnSpPr>
                <p:cNvPr id="11" name="Straight Connector 10">
                  <a:extLst>
                    <a:ext uri="{FF2B5EF4-FFF2-40B4-BE49-F238E27FC236}">
                      <a16:creationId xmlns:a16="http://schemas.microsoft.com/office/drawing/2014/main" xmlns="" id="{14C5288E-2C8C-4EB2-9B2D-F2F83E54196C}"/>
                    </a:ext>
                  </a:extLst>
                </p:cNvPr>
                <p:cNvCxnSpPr/>
                <p:nvPr/>
              </p:nvCxnSpPr>
              <p:spPr>
                <a:xfrm flipV="1">
                  <a:off x="7789818" y="2684469"/>
                  <a:ext cx="425942" cy="255916"/>
                </a:xfrm>
                <a:prstGeom prst="line">
                  <a:avLst/>
                </a:prstGeom>
              </p:spPr>
              <p:style>
                <a:lnRef idx="1">
                  <a:schemeClr val="accent4"/>
                </a:lnRef>
                <a:fillRef idx="0">
                  <a:schemeClr val="accent4"/>
                </a:fillRef>
                <a:effectRef idx="0">
                  <a:schemeClr val="accent4"/>
                </a:effectRef>
                <a:fontRef idx="minor">
                  <a:schemeClr val="tx1"/>
                </a:fontRef>
              </p:style>
            </p:cxnSp>
          </p:grpSp>
          <p:sp>
            <p:nvSpPr>
              <p:cNvPr id="13" name="TextBox 12">
                <a:extLst>
                  <a:ext uri="{FF2B5EF4-FFF2-40B4-BE49-F238E27FC236}">
                    <a16:creationId xmlns:a16="http://schemas.microsoft.com/office/drawing/2014/main" xmlns="" id="{A447FF30-B279-465B-8B34-8C1B7C49C049}"/>
                  </a:ext>
                </a:extLst>
              </p:cNvPr>
              <p:cNvSpPr txBox="1"/>
              <p:nvPr/>
            </p:nvSpPr>
            <p:spPr>
              <a:xfrm>
                <a:off x="5633662" y="4080974"/>
                <a:ext cx="3963771" cy="400109"/>
              </a:xfrm>
              <a:prstGeom prst="rect">
                <a:avLst/>
              </a:prstGeom>
              <a:noFill/>
            </p:spPr>
            <p:txBody>
              <a:bodyPr wrap="square" rtlCol="0">
                <a:spAutoFit/>
              </a:bodyPr>
              <a:lstStyle/>
              <a:p>
                <a:pPr defTabSz="514350">
                  <a:lnSpc>
                    <a:spcPct val="90000"/>
                  </a:lnSpc>
                  <a:defRPr/>
                </a:pPr>
                <a:r>
                  <a:rPr lang="pl-PL" sz="1500" b="1" kern="0" dirty="0">
                    <a:solidFill>
                      <a:srgbClr val="FF7100"/>
                    </a:solidFill>
                  </a:rPr>
                  <a:t>Azure Data </a:t>
                </a:r>
                <a:r>
                  <a:rPr lang="en-GB" sz="1500" b="1" kern="0" dirty="0">
                    <a:solidFill>
                      <a:srgbClr val="FF7100"/>
                    </a:solidFill>
                  </a:rPr>
                  <a:t>Lake Storage  (Gen2)</a:t>
                </a:r>
                <a:endParaRPr lang="pl-PL" sz="1500" b="1" kern="0" dirty="0">
                  <a:solidFill>
                    <a:srgbClr val="FF7100"/>
                  </a:solidFill>
                </a:endParaRPr>
              </a:p>
            </p:txBody>
          </p:sp>
          <p:sp>
            <p:nvSpPr>
              <p:cNvPr id="14" name="Rectangle 13">
                <a:extLst>
                  <a:ext uri="{FF2B5EF4-FFF2-40B4-BE49-F238E27FC236}">
                    <a16:creationId xmlns:a16="http://schemas.microsoft.com/office/drawing/2014/main" xmlns="" id="{FEE72570-3365-499F-A0BE-068E49F63E42}"/>
                  </a:ext>
                </a:extLst>
              </p:cNvPr>
              <p:cNvSpPr/>
              <p:nvPr/>
            </p:nvSpPr>
            <p:spPr>
              <a:xfrm>
                <a:off x="5056056" y="4702205"/>
                <a:ext cx="7001297" cy="779700"/>
              </a:xfrm>
              <a:prstGeom prst="rect">
                <a:avLst/>
              </a:prstGeom>
            </p:spPr>
            <p:txBody>
              <a:bodyPr wrap="square">
                <a:spAutoFit/>
              </a:bodyPr>
              <a:lstStyle/>
              <a:p>
                <a:pPr marL="214313" indent="-214313">
                  <a:buFont typeface="Arial" panose="020B0604020202020204" pitchFamily="34" charset="0"/>
                  <a:buChar char="•"/>
                </a:pPr>
                <a:r>
                  <a:rPr lang="en-US" sz="1600" kern="0" dirty="0">
                    <a:solidFill>
                      <a:prstClr val="black">
                        <a:lumMod val="65000"/>
                        <a:lumOff val="35000"/>
                      </a:prstClr>
                    </a:solidFill>
                  </a:rPr>
                  <a:t>Multi-modal combining features from both of the above</a:t>
                </a:r>
              </a:p>
              <a:p>
                <a:pPr marL="214313" indent="-214313">
                  <a:buFont typeface="Arial" panose="020B0604020202020204" pitchFamily="34" charset="0"/>
                  <a:buChar char="•"/>
                </a:pPr>
                <a:r>
                  <a:rPr lang="en-US" sz="1600" kern="0" dirty="0">
                    <a:solidFill>
                      <a:prstClr val="black">
                        <a:lumMod val="65000"/>
                        <a:lumOff val="35000"/>
                      </a:prstClr>
                    </a:solidFill>
                  </a:rPr>
                  <a:t>Not a separate service: Azure Storage with new features</a:t>
                </a:r>
              </a:p>
            </p:txBody>
          </p:sp>
        </p:grpSp>
        <p:sp>
          <p:nvSpPr>
            <p:cNvPr id="18" name="Arrow: Bent 17">
              <a:extLst>
                <a:ext uri="{FF2B5EF4-FFF2-40B4-BE49-F238E27FC236}">
                  <a16:creationId xmlns:a16="http://schemas.microsoft.com/office/drawing/2014/main" xmlns="" id="{70C1B491-791B-4AFA-AE6A-B2FB796722C6}"/>
                </a:ext>
              </a:extLst>
            </p:cNvPr>
            <p:cNvSpPr/>
            <p:nvPr/>
          </p:nvSpPr>
          <p:spPr>
            <a:xfrm rot="10800000" flipH="1">
              <a:off x="2178492" y="3983013"/>
              <a:ext cx="917660" cy="1206003"/>
            </a:xfrm>
            <a:prstGeom prst="ben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pl-PL" sz="1350">
                <a:solidFill>
                  <a:schemeClr val="tx1"/>
                </a:solidFill>
              </a:endParaRPr>
            </a:p>
          </p:txBody>
        </p:sp>
        <p:sp>
          <p:nvSpPr>
            <p:cNvPr id="19" name="Arrow: Bent 18">
              <a:extLst>
                <a:ext uri="{FF2B5EF4-FFF2-40B4-BE49-F238E27FC236}">
                  <a16:creationId xmlns:a16="http://schemas.microsoft.com/office/drawing/2014/main" xmlns="" id="{AB82B112-88EF-4198-AF2C-9F41149A4AAB}"/>
                </a:ext>
              </a:extLst>
            </p:cNvPr>
            <p:cNvSpPr/>
            <p:nvPr/>
          </p:nvSpPr>
          <p:spPr>
            <a:xfrm rot="10800000">
              <a:off x="8871271" y="3977563"/>
              <a:ext cx="917660" cy="1206004"/>
            </a:xfrm>
            <a:prstGeom prst="ben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pl-PL" sz="1350">
                <a:solidFill>
                  <a:schemeClr val="tx1"/>
                </a:solidFill>
              </a:endParaRPr>
            </a:p>
          </p:txBody>
        </p:sp>
      </p:grpSp>
    </p:spTree>
    <p:extLst>
      <p:ext uri="{BB962C8B-B14F-4D97-AF65-F5344CB8AC3E}">
        <p14:creationId xmlns:p14="http://schemas.microsoft.com/office/powerpoint/2010/main" val="169866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2794007-875F-4768-A98D-2597F0098EF1}"/>
              </a:ext>
            </a:extLst>
          </p:cNvPr>
          <p:cNvSpPr>
            <a:spLocks noGrp="1"/>
          </p:cNvSpPr>
          <p:nvPr>
            <p:ph type="body" sz="quarter" idx="13"/>
          </p:nvPr>
        </p:nvSpPr>
        <p:spPr>
          <a:xfrm>
            <a:off x="792127" y="857465"/>
            <a:ext cx="7266023" cy="957299"/>
          </a:xfrm>
        </p:spPr>
        <p:txBody>
          <a:bodyPr/>
          <a:lstStyle/>
          <a:p>
            <a:r>
              <a:rPr lang="en-GB" b="1" spc="-50" dirty="0">
                <a:solidFill>
                  <a:srgbClr val="FF5F00"/>
                </a:solidFill>
                <a:latin typeface="Calibri Light" panose="020F0302020204030204"/>
              </a:rPr>
              <a:t>Azure Data Lake Store (Gen1 &amp; Gen2)</a:t>
            </a:r>
            <a:endParaRPr lang="pl-PL" b="1" spc="-50" dirty="0">
              <a:solidFill>
                <a:srgbClr val="FF5F00"/>
              </a:solidFill>
              <a:latin typeface="Calibri Light" panose="020F0302020204030204"/>
            </a:endParaRPr>
          </a:p>
          <a:p>
            <a:endParaRPr lang="pl-PL" dirty="0"/>
          </a:p>
        </p:txBody>
      </p:sp>
      <p:sp>
        <p:nvSpPr>
          <p:cNvPr id="4" name="Rectangle 3">
            <a:extLst>
              <a:ext uri="{FF2B5EF4-FFF2-40B4-BE49-F238E27FC236}">
                <a16:creationId xmlns:a16="http://schemas.microsoft.com/office/drawing/2014/main" xmlns="" id="{AB67E556-88A4-4E95-B3AB-4D248F2CE3B8}"/>
              </a:ext>
            </a:extLst>
          </p:cNvPr>
          <p:cNvSpPr/>
          <p:nvPr/>
        </p:nvSpPr>
        <p:spPr>
          <a:xfrm>
            <a:off x="1323974" y="1700464"/>
            <a:ext cx="10467975" cy="5139869"/>
          </a:xfrm>
          <a:prstGeom prst="rect">
            <a:avLst/>
          </a:prstGeom>
        </p:spPr>
        <p:txBody>
          <a:bodyPr wrap="square">
            <a:spAutoFit/>
          </a:bodyPr>
          <a:lstStyle/>
          <a:p>
            <a:pPr indent="-285750">
              <a:spcBef>
                <a:spcPts val="600"/>
              </a:spcBef>
              <a:buFont typeface="Arial" panose="020B0604020202020204" pitchFamily="34" charset="0"/>
              <a:buChar char="•"/>
            </a:pPr>
            <a:r>
              <a:rPr lang="pl-PL" sz="3200" dirty="0">
                <a:solidFill>
                  <a:srgbClr val="465562"/>
                </a:solidFill>
                <a:latin typeface="+mj-lt"/>
              </a:rPr>
              <a:t>Built for Hadoop</a:t>
            </a:r>
          </a:p>
          <a:p>
            <a:pPr indent="-285750">
              <a:spcBef>
                <a:spcPts val="600"/>
              </a:spcBef>
              <a:buFont typeface="Arial" panose="020B0604020202020204" pitchFamily="34" charset="0"/>
              <a:buChar char="•"/>
            </a:pPr>
            <a:r>
              <a:rPr lang="pl-PL" sz="3200" dirty="0">
                <a:solidFill>
                  <a:srgbClr val="FF5F00"/>
                </a:solidFill>
                <a:latin typeface="+mj-lt"/>
              </a:rPr>
              <a:t>WebHDFS</a:t>
            </a:r>
            <a:r>
              <a:rPr lang="pl-PL" sz="3200" dirty="0">
                <a:solidFill>
                  <a:srgbClr val="465562"/>
                </a:solidFill>
                <a:latin typeface="+mj-lt"/>
              </a:rPr>
              <a:t>-compatible </a:t>
            </a:r>
            <a:r>
              <a:rPr lang="pl-PL" sz="3200" dirty="0">
                <a:solidFill>
                  <a:srgbClr val="FF5F00"/>
                </a:solidFill>
                <a:latin typeface="+mj-lt"/>
              </a:rPr>
              <a:t>REST</a:t>
            </a:r>
            <a:r>
              <a:rPr lang="pl-PL" sz="3200" dirty="0">
                <a:solidFill>
                  <a:srgbClr val="465562"/>
                </a:solidFill>
                <a:latin typeface="+mj-lt"/>
              </a:rPr>
              <a:t> interface</a:t>
            </a:r>
          </a:p>
          <a:p>
            <a:pPr indent="-285750">
              <a:spcBef>
                <a:spcPts val="600"/>
              </a:spcBef>
              <a:buFont typeface="Arial" panose="020B0604020202020204" pitchFamily="34" charset="0"/>
              <a:buChar char="•"/>
            </a:pPr>
            <a:r>
              <a:rPr lang="pl-PL" sz="3200" dirty="0">
                <a:solidFill>
                  <a:srgbClr val="465562"/>
                </a:solidFill>
                <a:latin typeface="+mj-lt"/>
              </a:rPr>
              <a:t>Unlimited storage, petabyte files</a:t>
            </a:r>
          </a:p>
          <a:p>
            <a:pPr indent="-285750">
              <a:spcBef>
                <a:spcPts val="600"/>
              </a:spcBef>
              <a:buFont typeface="Arial" panose="020B0604020202020204" pitchFamily="34" charset="0"/>
              <a:buChar char="•"/>
            </a:pPr>
            <a:r>
              <a:rPr lang="pl-PL" sz="3200" dirty="0">
                <a:solidFill>
                  <a:srgbClr val="465562"/>
                </a:solidFill>
                <a:latin typeface="+mj-lt"/>
              </a:rPr>
              <a:t>Highly-available and secure</a:t>
            </a:r>
          </a:p>
          <a:p>
            <a:pPr indent="-285750">
              <a:spcBef>
                <a:spcPts val="600"/>
              </a:spcBef>
              <a:buFont typeface="Arial" panose="020B0604020202020204" pitchFamily="34" charset="0"/>
              <a:buChar char="•"/>
            </a:pPr>
            <a:r>
              <a:rPr lang="pl-PL" sz="3200" dirty="0">
                <a:solidFill>
                  <a:srgbClr val="465562"/>
                </a:solidFill>
                <a:latin typeface="+mj-lt"/>
              </a:rPr>
              <a:t>Supports files and folders objects</a:t>
            </a:r>
          </a:p>
          <a:p>
            <a:pPr indent="-285750">
              <a:spcBef>
                <a:spcPts val="600"/>
              </a:spcBef>
              <a:buFont typeface="Arial" panose="020B0604020202020204" pitchFamily="34" charset="0"/>
              <a:buChar char="•"/>
            </a:pPr>
            <a:r>
              <a:rPr lang="pl-PL" sz="3200" dirty="0">
                <a:solidFill>
                  <a:srgbClr val="465562"/>
                </a:solidFill>
                <a:latin typeface="+mj-lt"/>
              </a:rPr>
              <a:t>Files are split apart into </a:t>
            </a:r>
            <a:r>
              <a:rPr lang="pl-PL" sz="3200" dirty="0">
                <a:solidFill>
                  <a:srgbClr val="FF5F00"/>
                </a:solidFill>
                <a:latin typeface="+mj-lt"/>
              </a:rPr>
              <a:t>Extents</a:t>
            </a:r>
            <a:r>
              <a:rPr lang="pl-PL" sz="3200" dirty="0">
                <a:solidFill>
                  <a:srgbClr val="EF942F"/>
                </a:solidFill>
                <a:latin typeface="+mj-lt"/>
              </a:rPr>
              <a:t> </a:t>
            </a:r>
            <a:r>
              <a:rPr lang="pl-PL" sz="3200" dirty="0">
                <a:solidFill>
                  <a:srgbClr val="465562"/>
                </a:solidFill>
                <a:latin typeface="+mj-lt"/>
              </a:rPr>
              <a:t>(250 MB)</a:t>
            </a:r>
          </a:p>
          <a:p>
            <a:pPr indent="-285750">
              <a:spcBef>
                <a:spcPts val="600"/>
              </a:spcBef>
              <a:buFont typeface="Arial" panose="020B0604020202020204" pitchFamily="34" charset="0"/>
              <a:buChar char="•"/>
            </a:pPr>
            <a:r>
              <a:rPr lang="pl-PL" sz="3200" dirty="0">
                <a:solidFill>
                  <a:srgbClr val="465562"/>
                </a:solidFill>
                <a:latin typeface="+mj-lt"/>
              </a:rPr>
              <a:t>For availability and reliability, </a:t>
            </a:r>
            <a:endParaRPr lang="en-US" sz="3200" dirty="0">
              <a:solidFill>
                <a:srgbClr val="465562"/>
              </a:solidFill>
              <a:latin typeface="+mj-lt"/>
            </a:endParaRPr>
          </a:p>
          <a:p>
            <a:pPr>
              <a:spcBef>
                <a:spcPts val="600"/>
              </a:spcBef>
            </a:pPr>
            <a:r>
              <a:rPr lang="en-US" sz="3200" dirty="0">
                <a:solidFill>
                  <a:srgbClr val="465562"/>
                </a:solidFill>
                <a:latin typeface="+mj-lt"/>
              </a:rPr>
              <a:t>   </a:t>
            </a:r>
            <a:r>
              <a:rPr lang="pl-PL" sz="3200" dirty="0" err="1">
                <a:solidFill>
                  <a:srgbClr val="465562"/>
                </a:solidFill>
                <a:latin typeface="+mj-lt"/>
              </a:rPr>
              <a:t>extents</a:t>
            </a:r>
            <a:r>
              <a:rPr lang="pl-PL" sz="3200" dirty="0">
                <a:solidFill>
                  <a:srgbClr val="465562"/>
                </a:solidFill>
                <a:latin typeface="+mj-lt"/>
              </a:rPr>
              <a:t> are replicated (3 copies).</a:t>
            </a:r>
          </a:p>
          <a:p>
            <a:pPr indent="-285750">
              <a:spcBef>
                <a:spcPts val="600"/>
              </a:spcBef>
              <a:buFont typeface="Arial" panose="020B0604020202020204" pitchFamily="34" charset="0"/>
              <a:buChar char="•"/>
            </a:pPr>
            <a:r>
              <a:rPr lang="pl-PL" sz="3200" dirty="0">
                <a:solidFill>
                  <a:srgbClr val="465562"/>
                </a:solidFill>
                <a:latin typeface="+mj-lt"/>
              </a:rPr>
              <a:t>Enables: </a:t>
            </a:r>
            <a:r>
              <a:rPr lang="pl-PL" sz="3200" dirty="0">
                <a:solidFill>
                  <a:srgbClr val="FF5F00"/>
                </a:solidFill>
                <a:latin typeface="+mj-lt"/>
              </a:rPr>
              <a:t>Parallel read </a:t>
            </a:r>
            <a:r>
              <a:rPr lang="pl-PL" sz="3200" dirty="0">
                <a:solidFill>
                  <a:srgbClr val="465562"/>
                </a:solidFill>
                <a:latin typeface="+mj-lt"/>
              </a:rPr>
              <a:t>and </a:t>
            </a:r>
            <a:r>
              <a:rPr lang="pl-PL" sz="3200" dirty="0">
                <a:solidFill>
                  <a:srgbClr val="FF5F00"/>
                </a:solidFill>
                <a:latin typeface="+mj-lt"/>
              </a:rPr>
              <a:t>Parallel write</a:t>
            </a:r>
          </a:p>
        </p:txBody>
      </p:sp>
    </p:spTree>
    <p:extLst>
      <p:ext uri="{BB962C8B-B14F-4D97-AF65-F5344CB8AC3E}">
        <p14:creationId xmlns:p14="http://schemas.microsoft.com/office/powerpoint/2010/main" val="3570794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078129F-88C7-4AFD-B473-255752BD0890}"/>
              </a:ext>
            </a:extLst>
          </p:cNvPr>
          <p:cNvSpPr>
            <a:spLocks noGrp="1"/>
          </p:cNvSpPr>
          <p:nvPr>
            <p:ph type="body" sz="quarter" idx="13"/>
          </p:nvPr>
        </p:nvSpPr>
        <p:spPr>
          <a:xfrm>
            <a:off x="1178560" y="851348"/>
            <a:ext cx="9489440" cy="957299"/>
          </a:xfrm>
        </p:spPr>
        <p:txBody>
          <a:bodyPr/>
          <a:lstStyle/>
          <a:p>
            <a:r>
              <a:rPr lang="en-US" sz="4600" b="1" dirty="0">
                <a:solidFill>
                  <a:srgbClr val="FF5F00"/>
                </a:solidFill>
                <a:latin typeface="+mj-lt"/>
              </a:rPr>
              <a:t>Azure SQL Server Database</a:t>
            </a:r>
            <a:endParaRPr lang="pl-PL" sz="4600" b="1" dirty="0">
              <a:solidFill>
                <a:srgbClr val="FF5F00"/>
              </a:solidFill>
              <a:latin typeface="+mj-lt"/>
            </a:endParaRPr>
          </a:p>
        </p:txBody>
      </p:sp>
      <p:sp>
        <p:nvSpPr>
          <p:cNvPr id="5" name="Rectangle 4">
            <a:extLst>
              <a:ext uri="{FF2B5EF4-FFF2-40B4-BE49-F238E27FC236}">
                <a16:creationId xmlns:a16="http://schemas.microsoft.com/office/drawing/2014/main" xmlns="" id="{3E2D7AD4-30A0-4EF0-A3FF-38878DE1BABB}"/>
              </a:ext>
            </a:extLst>
          </p:cNvPr>
          <p:cNvSpPr/>
          <p:nvPr/>
        </p:nvSpPr>
        <p:spPr>
          <a:xfrm>
            <a:off x="1452880" y="2090172"/>
            <a:ext cx="10434320" cy="3631763"/>
          </a:xfrm>
          <a:prstGeom prst="rect">
            <a:avLst/>
          </a:prstGeom>
        </p:spPr>
        <p:txBody>
          <a:bodyPr wrap="square">
            <a:spAutoFit/>
          </a:bodyPr>
          <a:lstStyle/>
          <a:p>
            <a:pPr>
              <a:buFont typeface="Wingdings" panose="05000000000000000000" pitchFamily="2" charset="2"/>
              <a:buChar char="§"/>
            </a:pPr>
            <a:r>
              <a:rPr lang="en-US" sz="4600" dirty="0">
                <a:solidFill>
                  <a:srgbClr val="FF5F00"/>
                </a:solidFill>
                <a:latin typeface="+mj-lt"/>
              </a:rPr>
              <a:t> Quick access to selected data</a:t>
            </a:r>
            <a:endParaRPr lang="pl-PL" sz="4600" dirty="0">
              <a:solidFill>
                <a:srgbClr val="FF5F00"/>
              </a:solidFill>
              <a:latin typeface="+mj-lt"/>
            </a:endParaRPr>
          </a:p>
          <a:p>
            <a:pPr>
              <a:buFont typeface="Wingdings" panose="05000000000000000000" pitchFamily="2" charset="2"/>
              <a:buChar char="§"/>
            </a:pPr>
            <a:r>
              <a:rPr lang="en-US" sz="4600" dirty="0">
                <a:solidFill>
                  <a:schemeClr val="tx1">
                    <a:lumMod val="65000"/>
                    <a:lumOff val="35000"/>
                  </a:schemeClr>
                </a:solidFill>
                <a:latin typeface="+mj-lt"/>
              </a:rPr>
              <a:t> </a:t>
            </a:r>
            <a:r>
              <a:rPr lang="en-US" sz="4600" dirty="0" err="1">
                <a:solidFill>
                  <a:schemeClr val="tx1">
                    <a:lumMod val="65000"/>
                    <a:lumOff val="35000"/>
                  </a:schemeClr>
                </a:solidFill>
                <a:latin typeface="+mj-lt"/>
              </a:rPr>
              <a:t>Inteligent</a:t>
            </a:r>
            <a:r>
              <a:rPr lang="en-US" sz="4600" dirty="0">
                <a:solidFill>
                  <a:schemeClr val="tx1">
                    <a:lumMod val="65000"/>
                    <a:lumOff val="35000"/>
                  </a:schemeClr>
                </a:solidFill>
                <a:latin typeface="+mj-lt"/>
              </a:rPr>
              <a:t> query processing</a:t>
            </a:r>
            <a:endParaRPr lang="pl-PL" sz="4600" dirty="0">
              <a:solidFill>
                <a:schemeClr val="tx1">
                  <a:lumMod val="65000"/>
                  <a:lumOff val="35000"/>
                </a:schemeClr>
              </a:solidFill>
              <a:latin typeface="+mj-lt"/>
            </a:endParaRPr>
          </a:p>
          <a:p>
            <a:pPr>
              <a:buFont typeface="Wingdings" panose="05000000000000000000" pitchFamily="2" charset="2"/>
              <a:buChar char="§"/>
            </a:pPr>
            <a:r>
              <a:rPr lang="en-US" sz="4600" dirty="0">
                <a:solidFill>
                  <a:srgbClr val="FF5F00"/>
                </a:solidFill>
                <a:latin typeface="+mj-lt"/>
              </a:rPr>
              <a:t> Smart </a:t>
            </a:r>
            <a:r>
              <a:rPr lang="en-US" sz="4600" dirty="0" err="1">
                <a:solidFill>
                  <a:srgbClr val="FF5F00"/>
                </a:solidFill>
                <a:latin typeface="+mj-lt"/>
              </a:rPr>
              <a:t>performace</a:t>
            </a:r>
            <a:r>
              <a:rPr lang="en-US" sz="4600" dirty="0">
                <a:solidFill>
                  <a:srgbClr val="FF5F00"/>
                </a:solidFill>
                <a:latin typeface="+mj-lt"/>
              </a:rPr>
              <a:t> tuning</a:t>
            </a:r>
            <a:endParaRPr lang="pl-PL" sz="4600" dirty="0">
              <a:solidFill>
                <a:srgbClr val="FF5F00"/>
              </a:solidFill>
              <a:latin typeface="+mj-lt"/>
            </a:endParaRPr>
          </a:p>
          <a:p>
            <a:pPr>
              <a:buFont typeface="Wingdings" panose="05000000000000000000" pitchFamily="2" charset="2"/>
              <a:buChar char="§"/>
            </a:pPr>
            <a:r>
              <a:rPr lang="pl-PL" sz="4600" dirty="0">
                <a:solidFill>
                  <a:schemeClr val="tx1">
                    <a:lumMod val="65000"/>
                    <a:lumOff val="35000"/>
                  </a:schemeClr>
                </a:solidFill>
                <a:latin typeface="+mj-lt"/>
              </a:rPr>
              <a:t> </a:t>
            </a:r>
            <a:r>
              <a:rPr lang="en-US" sz="4600" dirty="0">
                <a:solidFill>
                  <a:schemeClr val="tx1">
                    <a:lumMod val="65000"/>
                    <a:lumOff val="35000"/>
                  </a:schemeClr>
                </a:solidFill>
                <a:latin typeface="+mj-lt"/>
              </a:rPr>
              <a:t>Monitoring</a:t>
            </a:r>
            <a:endParaRPr lang="pl-PL" sz="4600" dirty="0">
              <a:solidFill>
                <a:schemeClr val="tx1">
                  <a:lumMod val="65000"/>
                  <a:lumOff val="35000"/>
                </a:schemeClr>
              </a:solidFill>
              <a:latin typeface="+mj-lt"/>
            </a:endParaRPr>
          </a:p>
          <a:p>
            <a:pPr>
              <a:buFont typeface="Wingdings" panose="05000000000000000000" pitchFamily="2" charset="2"/>
              <a:buChar char="§"/>
            </a:pPr>
            <a:r>
              <a:rPr lang="pl-PL" sz="4600" dirty="0">
                <a:solidFill>
                  <a:srgbClr val="FF5F00"/>
                </a:solidFill>
                <a:latin typeface="+mj-lt"/>
              </a:rPr>
              <a:t> </a:t>
            </a:r>
            <a:r>
              <a:rPr lang="en-US" sz="4600" dirty="0">
                <a:solidFill>
                  <a:srgbClr val="FF5F00"/>
                </a:solidFill>
                <a:latin typeface="+mj-lt"/>
              </a:rPr>
              <a:t>Scalability</a:t>
            </a:r>
            <a:endParaRPr lang="pl-PL" sz="4600" dirty="0">
              <a:solidFill>
                <a:srgbClr val="FF5F00"/>
              </a:solidFill>
              <a:latin typeface="+mj-lt"/>
            </a:endParaRPr>
          </a:p>
        </p:txBody>
      </p:sp>
      <p:pic>
        <p:nvPicPr>
          <p:cNvPr id="7" name="Picture 2" descr="Znalezione obrazy dla zapytania azure sql databas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32709" y="2247371"/>
            <a:ext cx="2343260" cy="2343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121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078129F-88C7-4AFD-B473-255752BD0890}"/>
              </a:ext>
            </a:extLst>
          </p:cNvPr>
          <p:cNvSpPr>
            <a:spLocks noGrp="1"/>
          </p:cNvSpPr>
          <p:nvPr>
            <p:ph type="body" sz="quarter" idx="13"/>
          </p:nvPr>
        </p:nvSpPr>
        <p:spPr>
          <a:xfrm>
            <a:off x="1178560" y="851348"/>
            <a:ext cx="4657761" cy="957299"/>
          </a:xfrm>
        </p:spPr>
        <p:txBody>
          <a:bodyPr/>
          <a:lstStyle/>
          <a:p>
            <a:r>
              <a:rPr lang="en-GB" sz="4600" b="1" dirty="0">
                <a:solidFill>
                  <a:srgbClr val="FF5F00"/>
                </a:solidFill>
                <a:latin typeface="+mj-lt"/>
              </a:rPr>
              <a:t>Agenda</a:t>
            </a:r>
            <a:endParaRPr lang="pl-PL" sz="4600" b="1" dirty="0">
              <a:solidFill>
                <a:srgbClr val="FF5F00"/>
              </a:solidFill>
              <a:latin typeface="+mj-lt"/>
            </a:endParaRPr>
          </a:p>
        </p:txBody>
      </p:sp>
      <p:sp>
        <p:nvSpPr>
          <p:cNvPr id="5" name="Rectangle 4">
            <a:extLst>
              <a:ext uri="{FF2B5EF4-FFF2-40B4-BE49-F238E27FC236}">
                <a16:creationId xmlns:a16="http://schemas.microsoft.com/office/drawing/2014/main" xmlns="" id="{3E2D7AD4-30A0-4EF0-A3FF-38878DE1BABB}"/>
              </a:ext>
            </a:extLst>
          </p:cNvPr>
          <p:cNvSpPr/>
          <p:nvPr/>
        </p:nvSpPr>
        <p:spPr>
          <a:xfrm>
            <a:off x="1452880" y="2090172"/>
            <a:ext cx="9519920" cy="4401205"/>
          </a:xfrm>
          <a:prstGeom prst="rect">
            <a:avLst/>
          </a:prstGeom>
        </p:spPr>
        <p:txBody>
          <a:bodyPr wrap="square">
            <a:spAutoFit/>
          </a:bodyPr>
          <a:lstStyle/>
          <a:p>
            <a:pPr>
              <a:buFont typeface="Wingdings" panose="05000000000000000000" pitchFamily="2" charset="2"/>
              <a:buChar char="§"/>
            </a:pPr>
            <a:r>
              <a:rPr lang="en-GB" sz="4000" dirty="0">
                <a:solidFill>
                  <a:srgbClr val="FF5F00"/>
                </a:solidFill>
                <a:latin typeface="+mj-lt"/>
              </a:rPr>
              <a:t> Big Data </a:t>
            </a:r>
            <a:r>
              <a:rPr lang="en-GB" sz="4000" dirty="0">
                <a:solidFill>
                  <a:schemeClr val="tx1">
                    <a:lumMod val="65000"/>
                    <a:lumOff val="35000"/>
                  </a:schemeClr>
                </a:solidFill>
                <a:latin typeface="+mj-lt"/>
              </a:rPr>
              <a:t>– quick overview</a:t>
            </a:r>
          </a:p>
          <a:p>
            <a:pPr>
              <a:buFont typeface="Wingdings" panose="05000000000000000000" pitchFamily="2" charset="2"/>
              <a:buChar char="§"/>
            </a:pPr>
            <a:r>
              <a:rPr lang="en-GB" sz="4000" dirty="0">
                <a:solidFill>
                  <a:srgbClr val="FF5F00"/>
                </a:solidFill>
                <a:latin typeface="+mj-lt"/>
              </a:rPr>
              <a:t> Stream Data Processing </a:t>
            </a:r>
            <a:r>
              <a:rPr lang="en-GB" sz="4000" dirty="0">
                <a:solidFill>
                  <a:schemeClr val="tx1">
                    <a:lumMod val="65000"/>
                    <a:lumOff val="35000"/>
                  </a:schemeClr>
                </a:solidFill>
                <a:latin typeface="+mj-lt"/>
              </a:rPr>
              <a:t>– about real data</a:t>
            </a:r>
          </a:p>
          <a:p>
            <a:pPr>
              <a:buFont typeface="Wingdings" panose="05000000000000000000" pitchFamily="2" charset="2"/>
              <a:buChar char="§"/>
            </a:pPr>
            <a:r>
              <a:rPr lang="en-GB" sz="4000" dirty="0">
                <a:solidFill>
                  <a:srgbClr val="FF5F00"/>
                </a:solidFill>
                <a:latin typeface="+mj-lt"/>
              </a:rPr>
              <a:t> Azure Components</a:t>
            </a:r>
            <a:r>
              <a:rPr lang="en-GB" sz="4000" dirty="0">
                <a:solidFill>
                  <a:srgbClr val="FF0000"/>
                </a:solidFill>
                <a:latin typeface="+mj-lt"/>
              </a:rPr>
              <a:t> </a:t>
            </a:r>
            <a:r>
              <a:rPr lang="en-GB" sz="4000" dirty="0">
                <a:solidFill>
                  <a:schemeClr val="tx1">
                    <a:lumMod val="65000"/>
                    <a:lumOff val="35000"/>
                  </a:schemeClr>
                </a:solidFill>
                <a:latin typeface="+mj-lt"/>
              </a:rPr>
              <a:t>– services overview</a:t>
            </a:r>
          </a:p>
          <a:p>
            <a:pPr>
              <a:buFont typeface="Wingdings" panose="05000000000000000000" pitchFamily="2" charset="2"/>
              <a:buChar char="§"/>
            </a:pPr>
            <a:r>
              <a:rPr lang="en-GB" sz="4000" dirty="0">
                <a:solidFill>
                  <a:srgbClr val="FF5F00"/>
                </a:solidFill>
                <a:latin typeface="+mj-lt"/>
              </a:rPr>
              <a:t> </a:t>
            </a:r>
            <a:r>
              <a:rPr lang="en-GB" sz="4000" dirty="0" err="1">
                <a:solidFill>
                  <a:srgbClr val="FF5F00"/>
                </a:solidFill>
                <a:latin typeface="+mj-lt"/>
              </a:rPr>
              <a:t>Realtime</a:t>
            </a:r>
            <a:r>
              <a:rPr lang="en-GB" sz="4000" dirty="0">
                <a:solidFill>
                  <a:srgbClr val="FF5F00"/>
                </a:solidFill>
                <a:latin typeface="+mj-lt"/>
              </a:rPr>
              <a:t> </a:t>
            </a:r>
            <a:r>
              <a:rPr lang="en-GB" sz="4000" dirty="0">
                <a:solidFill>
                  <a:schemeClr val="tx1">
                    <a:lumMod val="65000"/>
                    <a:lumOff val="35000"/>
                  </a:schemeClr>
                </a:solidFill>
                <a:latin typeface="+mj-lt"/>
              </a:rPr>
              <a:t>systems and tools</a:t>
            </a:r>
          </a:p>
          <a:p>
            <a:pPr>
              <a:buFont typeface="Wingdings" panose="05000000000000000000" pitchFamily="2" charset="2"/>
              <a:buChar char="§"/>
            </a:pPr>
            <a:r>
              <a:rPr lang="en-US" sz="4000" dirty="0">
                <a:solidFill>
                  <a:srgbClr val="FF5F00"/>
                </a:solidFill>
                <a:latin typeface="+mj-lt"/>
              </a:rPr>
              <a:t> </a:t>
            </a:r>
            <a:r>
              <a:rPr lang="pl-PL" sz="4000" dirty="0" err="1">
                <a:solidFill>
                  <a:srgbClr val="FF5F00"/>
                </a:solidFill>
                <a:latin typeface="+mj-lt"/>
              </a:rPr>
              <a:t>Create</a:t>
            </a:r>
            <a:r>
              <a:rPr lang="pl-PL" sz="4000" dirty="0">
                <a:solidFill>
                  <a:srgbClr val="FF5F00"/>
                </a:solidFill>
                <a:latin typeface="+mj-lt"/>
              </a:rPr>
              <a:t> </a:t>
            </a:r>
            <a:r>
              <a:rPr lang="pl-PL" sz="4000" dirty="0" err="1">
                <a:solidFill>
                  <a:srgbClr val="FF5F00"/>
                </a:solidFill>
                <a:latin typeface="+mj-lt"/>
              </a:rPr>
              <a:t>scalable</a:t>
            </a:r>
            <a:r>
              <a:rPr lang="pl-PL" sz="4000" dirty="0">
                <a:solidFill>
                  <a:srgbClr val="FF5F00"/>
                </a:solidFill>
                <a:latin typeface="+mj-lt"/>
              </a:rPr>
              <a:t> </a:t>
            </a:r>
            <a:r>
              <a:rPr lang="pl-PL" sz="4000" dirty="0" err="1">
                <a:solidFill>
                  <a:srgbClr val="FF5F00"/>
                </a:solidFill>
                <a:latin typeface="+mj-lt"/>
              </a:rPr>
              <a:t>application</a:t>
            </a:r>
            <a:r>
              <a:rPr lang="pl-PL" sz="4000" dirty="0">
                <a:solidFill>
                  <a:srgbClr val="FF5F00"/>
                </a:solidFill>
                <a:latin typeface="+mj-lt"/>
              </a:rPr>
              <a:t> </a:t>
            </a:r>
            <a:r>
              <a:rPr lang="pl-PL" sz="4000" dirty="0">
                <a:solidFill>
                  <a:schemeClr val="tx1">
                    <a:lumMod val="65000"/>
                    <a:lumOff val="35000"/>
                  </a:schemeClr>
                </a:solidFill>
                <a:latin typeface="+mj-lt"/>
              </a:rPr>
              <a:t>to proces data in On-line and Off-</a:t>
            </a:r>
            <a:r>
              <a:rPr lang="pl-PL" sz="4000" dirty="0" err="1">
                <a:solidFill>
                  <a:schemeClr val="tx1">
                    <a:lumMod val="65000"/>
                    <a:lumOff val="35000"/>
                  </a:schemeClr>
                </a:solidFill>
                <a:latin typeface="+mj-lt"/>
              </a:rPr>
              <a:t>line</a:t>
            </a:r>
            <a:r>
              <a:rPr lang="pl-PL" sz="4000" dirty="0">
                <a:solidFill>
                  <a:schemeClr val="tx1">
                    <a:lumMod val="65000"/>
                    <a:lumOff val="35000"/>
                  </a:schemeClr>
                </a:solidFill>
                <a:latin typeface="+mj-lt"/>
              </a:rPr>
              <a:t> </a:t>
            </a:r>
            <a:r>
              <a:rPr lang="pl-PL" sz="4000" dirty="0" err="1">
                <a:solidFill>
                  <a:schemeClr val="tx1">
                    <a:lumMod val="65000"/>
                    <a:lumOff val="35000"/>
                  </a:schemeClr>
                </a:solidFill>
                <a:latin typeface="+mj-lt"/>
              </a:rPr>
              <a:t>mode</a:t>
            </a:r>
            <a:r>
              <a:rPr lang="pl-PL" sz="4000" dirty="0">
                <a:solidFill>
                  <a:schemeClr val="tx1">
                    <a:lumMod val="65000"/>
                    <a:lumOff val="35000"/>
                  </a:schemeClr>
                </a:solidFill>
                <a:latin typeface="+mj-lt"/>
              </a:rPr>
              <a:t> </a:t>
            </a:r>
            <a:r>
              <a:rPr lang="pl-PL" sz="4000" dirty="0" err="1">
                <a:solidFill>
                  <a:schemeClr val="tx1">
                    <a:lumMod val="65000"/>
                    <a:lumOff val="35000"/>
                  </a:schemeClr>
                </a:solidFill>
                <a:latin typeface="+mj-lt"/>
              </a:rPr>
              <a:t>based</a:t>
            </a:r>
            <a:r>
              <a:rPr lang="pl-PL" sz="4000" dirty="0">
                <a:solidFill>
                  <a:schemeClr val="tx1">
                    <a:lumMod val="65000"/>
                    <a:lumOff val="35000"/>
                  </a:schemeClr>
                </a:solidFill>
                <a:latin typeface="+mj-lt"/>
              </a:rPr>
              <a:t> on </a:t>
            </a:r>
            <a:r>
              <a:rPr lang="pl-PL" sz="4000" dirty="0" err="1">
                <a:solidFill>
                  <a:schemeClr val="tx1">
                    <a:lumMod val="65000"/>
                    <a:lumOff val="35000"/>
                  </a:schemeClr>
                </a:solidFill>
                <a:latin typeface="+mj-lt"/>
              </a:rPr>
              <a:t>Azure</a:t>
            </a:r>
            <a:r>
              <a:rPr lang="pl-PL" sz="4000" dirty="0">
                <a:solidFill>
                  <a:schemeClr val="tx1">
                    <a:lumMod val="65000"/>
                    <a:lumOff val="35000"/>
                  </a:schemeClr>
                </a:solidFill>
                <a:latin typeface="+mj-lt"/>
              </a:rPr>
              <a:t> </a:t>
            </a:r>
            <a:r>
              <a:rPr lang="pl-PL" sz="4000" dirty="0" err="1">
                <a:solidFill>
                  <a:schemeClr val="tx1">
                    <a:lumMod val="65000"/>
                    <a:lumOff val="35000"/>
                  </a:schemeClr>
                </a:solidFill>
                <a:latin typeface="+mj-lt"/>
              </a:rPr>
              <a:t>cloud</a:t>
            </a:r>
            <a:r>
              <a:rPr lang="pl-PL" sz="4000" dirty="0">
                <a:solidFill>
                  <a:schemeClr val="tx1">
                    <a:lumMod val="65000"/>
                    <a:lumOff val="35000"/>
                  </a:schemeClr>
                </a:solidFill>
                <a:latin typeface="+mj-lt"/>
              </a:rPr>
              <a:t>.</a:t>
            </a:r>
            <a:endParaRPr lang="en-GB" sz="4000" dirty="0">
              <a:solidFill>
                <a:srgbClr val="FF5F00"/>
              </a:solidFill>
              <a:latin typeface="+mj-lt"/>
            </a:endParaRPr>
          </a:p>
        </p:txBody>
      </p:sp>
    </p:spTree>
    <p:extLst>
      <p:ext uri="{BB962C8B-B14F-4D97-AF65-F5344CB8AC3E}">
        <p14:creationId xmlns:p14="http://schemas.microsoft.com/office/powerpoint/2010/main" val="494625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xmlns="" id="{D405246E-B8EC-4245-BE2A-84E79374FF60}"/>
              </a:ext>
            </a:extLst>
          </p:cNvPr>
          <p:cNvSpPr>
            <a:spLocks noGrp="1"/>
          </p:cNvSpPr>
          <p:nvPr>
            <p:ph type="body" sz="quarter" idx="13"/>
          </p:nvPr>
        </p:nvSpPr>
        <p:spPr>
          <a:xfrm>
            <a:off x="940994" y="2669513"/>
            <a:ext cx="8594892" cy="960095"/>
          </a:xfrm>
        </p:spPr>
        <p:txBody>
          <a:bodyPr/>
          <a:lstStyle/>
          <a:p>
            <a:r>
              <a:rPr lang="en-US" sz="5400" b="1" spc="-50" dirty="0">
                <a:solidFill>
                  <a:srgbClr val="FF5F00"/>
                </a:solidFill>
                <a:latin typeface="Calibri Light" panose="020F0302020204030204"/>
                <a:ea typeface="+mj-ea"/>
                <a:cs typeface="+mj-cs"/>
              </a:rPr>
              <a:t>Processing</a:t>
            </a:r>
          </a:p>
        </p:txBody>
      </p:sp>
    </p:spTree>
    <p:extLst>
      <p:ext uri="{BB962C8B-B14F-4D97-AF65-F5344CB8AC3E}">
        <p14:creationId xmlns:p14="http://schemas.microsoft.com/office/powerpoint/2010/main" val="2440429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A849CA67-8235-462B-997C-C58D5E4C570D}"/>
              </a:ext>
            </a:extLst>
          </p:cNvPr>
          <p:cNvSpPr>
            <a:spLocks noGrp="1"/>
          </p:cNvSpPr>
          <p:nvPr>
            <p:ph type="body" sz="quarter" idx="13"/>
          </p:nvPr>
        </p:nvSpPr>
        <p:spPr>
          <a:xfrm>
            <a:off x="792127" y="857465"/>
            <a:ext cx="6018106" cy="957299"/>
          </a:xfrm>
        </p:spPr>
        <p:txBody>
          <a:bodyPr/>
          <a:lstStyle/>
          <a:p>
            <a:r>
              <a:rPr lang="en-GB" sz="4800" b="1" spc="-50" dirty="0">
                <a:solidFill>
                  <a:srgbClr val="FF5F00"/>
                </a:solidFill>
                <a:latin typeface="Calibri Light" panose="020F0302020204030204"/>
              </a:rPr>
              <a:t>Azure </a:t>
            </a:r>
            <a:r>
              <a:rPr lang="pl-PL" sz="4800" b="1" spc="-50" dirty="0" err="1">
                <a:solidFill>
                  <a:srgbClr val="FF5F00"/>
                </a:solidFill>
                <a:latin typeface="Calibri Light" panose="020F0302020204030204"/>
              </a:rPr>
              <a:t>Stream</a:t>
            </a:r>
            <a:r>
              <a:rPr lang="pl-PL" sz="4800" b="1" spc="-50" dirty="0">
                <a:solidFill>
                  <a:srgbClr val="FF5F00"/>
                </a:solidFill>
                <a:latin typeface="Calibri Light" panose="020F0302020204030204"/>
              </a:rPr>
              <a:t> Analytics</a:t>
            </a:r>
            <a:r>
              <a:rPr lang="pl-PL" sz="4800" dirty="0"/>
              <a:t/>
            </a:r>
            <a:br>
              <a:rPr lang="pl-PL" sz="4800" dirty="0"/>
            </a:br>
            <a:endParaRPr lang="pl-PL" sz="4800" b="1" spc="-50" dirty="0">
              <a:solidFill>
                <a:srgbClr val="FF5F00"/>
              </a:solidFill>
              <a:latin typeface="Calibri Light" panose="020F0302020204030204"/>
            </a:endParaRPr>
          </a:p>
        </p:txBody>
      </p:sp>
      <p:sp>
        <p:nvSpPr>
          <p:cNvPr id="4" name="Rectangle 3">
            <a:extLst>
              <a:ext uri="{FF2B5EF4-FFF2-40B4-BE49-F238E27FC236}">
                <a16:creationId xmlns:a16="http://schemas.microsoft.com/office/drawing/2014/main" xmlns="" id="{5B078DD5-6C3D-43D1-A86E-2039B4C2C149}"/>
              </a:ext>
            </a:extLst>
          </p:cNvPr>
          <p:cNvSpPr/>
          <p:nvPr/>
        </p:nvSpPr>
        <p:spPr>
          <a:xfrm>
            <a:off x="3899140" y="5860433"/>
            <a:ext cx="7865230" cy="461665"/>
          </a:xfrm>
          <a:prstGeom prst="rect">
            <a:avLst/>
          </a:prstGeom>
        </p:spPr>
        <p:txBody>
          <a:bodyPr wrap="square">
            <a:spAutoFit/>
          </a:bodyPr>
          <a:lstStyle/>
          <a:p>
            <a:r>
              <a:rPr lang="pl-PL" sz="2400" u="sng" dirty="0">
                <a:solidFill>
                  <a:srgbClr val="FF5F00"/>
                </a:solidFill>
                <a:hlinkClick r:id="rId3">
                  <a:extLst>
                    <a:ext uri="{A12FA001-AC4F-418D-AE19-62706E023703}">
                      <ahyp:hlinkClr xmlns:ahyp="http://schemas.microsoft.com/office/drawing/2018/hyperlinkcolor" xmlns="" val="tx"/>
                    </a:ext>
                  </a:extLst>
                </a:hlinkClick>
              </a:rPr>
              <a:t>https://</a:t>
            </a:r>
            <a:r>
              <a:rPr lang="en-US" sz="2400" u="sng" dirty="0">
                <a:solidFill>
                  <a:srgbClr val="FF5F00"/>
                </a:solidFill>
              </a:rPr>
              <a:t>azure.microsoft.com/</a:t>
            </a:r>
            <a:r>
              <a:rPr lang="en-US" sz="2400" u="sng" dirty="0" err="1">
                <a:solidFill>
                  <a:srgbClr val="FF5F00"/>
                </a:solidFill>
              </a:rPr>
              <a:t>en</a:t>
            </a:r>
            <a:r>
              <a:rPr lang="en-US" sz="2400" u="sng" dirty="0">
                <a:solidFill>
                  <a:srgbClr val="FF5F00"/>
                </a:solidFill>
              </a:rPr>
              <a:t>-us/services/stream-analytics/</a:t>
            </a:r>
            <a:endParaRPr lang="pl-PL" sz="2400" u="sng" dirty="0">
              <a:solidFill>
                <a:srgbClr val="FF5F00"/>
              </a:solidFill>
            </a:endParaRPr>
          </a:p>
        </p:txBody>
      </p:sp>
      <p:pic>
        <p:nvPicPr>
          <p:cNvPr id="5" name="Picture 4">
            <a:extLst>
              <a:ext uri="{FF2B5EF4-FFF2-40B4-BE49-F238E27FC236}">
                <a16:creationId xmlns:a16="http://schemas.microsoft.com/office/drawing/2014/main" xmlns="" id="{F37EEDD9-346D-4888-A6F1-0C6CA0B67AD1}"/>
              </a:ext>
            </a:extLst>
          </p:cNvPr>
          <p:cNvPicPr>
            <a:picLocks noChangeAspect="1"/>
          </p:cNvPicPr>
          <p:nvPr/>
        </p:nvPicPr>
        <p:blipFill>
          <a:blip r:embed="rId4"/>
          <a:stretch>
            <a:fillRect/>
          </a:stretch>
        </p:blipFill>
        <p:spPr>
          <a:xfrm>
            <a:off x="1034423" y="1838919"/>
            <a:ext cx="11034405" cy="3768245"/>
          </a:xfrm>
          <a:prstGeom prst="rect">
            <a:avLst/>
          </a:prstGeom>
        </p:spPr>
      </p:pic>
    </p:spTree>
    <p:extLst>
      <p:ext uri="{BB962C8B-B14F-4D97-AF65-F5344CB8AC3E}">
        <p14:creationId xmlns:p14="http://schemas.microsoft.com/office/powerpoint/2010/main" val="2049197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Azure </a:t>
            </a:r>
            <a:r>
              <a:rPr lang="pl-PL" sz="4800" b="1" spc="-50" dirty="0" err="1">
                <a:solidFill>
                  <a:srgbClr val="FF5F00"/>
                </a:solidFill>
                <a:latin typeface="Calibri Light" panose="020F0302020204030204"/>
                <a:ea typeface="+mj-ea"/>
                <a:cs typeface="+mj-cs"/>
              </a:rPr>
              <a:t>Stream</a:t>
            </a:r>
            <a:r>
              <a:rPr lang="pl-PL" sz="4800" b="1" spc="-50" dirty="0">
                <a:solidFill>
                  <a:srgbClr val="FF5F00"/>
                </a:solidFill>
                <a:latin typeface="Calibri Light" panose="020F0302020204030204"/>
                <a:ea typeface="+mj-ea"/>
                <a:cs typeface="+mj-cs"/>
              </a:rPr>
              <a:t> Analytics</a:t>
            </a:r>
            <a:r>
              <a:rPr lang="pl-PL" sz="4800" dirty="0"/>
              <a:t/>
            </a:r>
            <a:br>
              <a:rPr lang="pl-PL" sz="4800" dirty="0"/>
            </a:br>
            <a:endParaRPr lang="pl-PL" sz="4800" b="1" spc="-50" dirty="0">
              <a:solidFill>
                <a:srgbClr val="FF5F00"/>
              </a:solidFill>
              <a:latin typeface="Calibri Light" panose="020F0302020204030204"/>
              <a:ea typeface="+mj-ea"/>
              <a:cs typeface="+mj-cs"/>
            </a:endParaRPr>
          </a:p>
        </p:txBody>
      </p:sp>
      <p:pic>
        <p:nvPicPr>
          <p:cNvPr id="4098" name="Picture 2" descr="Stream Analytics intro pipeline">
            <a:extLst>
              <a:ext uri="{FF2B5EF4-FFF2-40B4-BE49-F238E27FC236}">
                <a16:creationId xmlns:a16="http://schemas.microsoft.com/office/drawing/2014/main" xmlns="" id="{B79C1CD9-BA8B-4E47-9B2E-0CDFA8142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2" y="1594803"/>
            <a:ext cx="9553575" cy="4562475"/>
          </a:xfrm>
          <a:prstGeom prst="rect">
            <a:avLst/>
          </a:prstGeom>
          <a:noFill/>
          <a:extLst>
            <a:ext uri="{909E8E84-426E-40DD-AFC4-6F175D3DCCD1}">
              <a14:hiddenFill xmlns:a14="http://schemas.microsoft.com/office/drawing/2010/main">
                <a:solidFill>
                  <a:srgbClr val="FFFFFF"/>
                </a:solidFill>
              </a14:hiddenFill>
            </a:ext>
          </a:extLst>
        </p:spPr>
      </p:pic>
      <p:sp>
        <p:nvSpPr>
          <p:cNvPr id="8" name="Prostokąt 2">
            <a:extLst>
              <a:ext uri="{FF2B5EF4-FFF2-40B4-BE49-F238E27FC236}">
                <a16:creationId xmlns:a16="http://schemas.microsoft.com/office/drawing/2014/main" xmlns="" id="{C046D142-594E-4FD6-98BD-B331D086F5F4}"/>
              </a:ext>
            </a:extLst>
          </p:cNvPr>
          <p:cNvSpPr/>
          <p:nvPr/>
        </p:nvSpPr>
        <p:spPr>
          <a:xfrm>
            <a:off x="1885213" y="6286815"/>
            <a:ext cx="8440003" cy="369332"/>
          </a:xfrm>
          <a:prstGeom prst="rect">
            <a:avLst/>
          </a:prstGeom>
        </p:spPr>
        <p:txBody>
          <a:bodyPr wrap="none">
            <a:spAutoFit/>
          </a:bodyPr>
          <a:lstStyle/>
          <a:p>
            <a:pPr algn="ctr"/>
            <a:r>
              <a:rPr lang="en-US" dirty="0"/>
              <a:t>https://docs.microsoft.com/en-us/azure/stream-analytics/stream-analytics-introduction</a:t>
            </a:r>
          </a:p>
        </p:txBody>
      </p:sp>
    </p:spTree>
    <p:extLst>
      <p:ext uri="{BB962C8B-B14F-4D97-AF65-F5344CB8AC3E}">
        <p14:creationId xmlns:p14="http://schemas.microsoft.com/office/powerpoint/2010/main" val="2893039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43F84657-EB49-4F53-8982-163F6116A913}"/>
              </a:ext>
            </a:extLst>
          </p:cNvPr>
          <p:cNvSpPr txBox="1">
            <a:spLocks/>
          </p:cNvSpPr>
          <p:nvPr/>
        </p:nvSpPr>
        <p:spPr>
          <a:xfrm>
            <a:off x="792126" y="857465"/>
            <a:ext cx="10379081"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Azure</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Stream</a:t>
            </a:r>
            <a:r>
              <a:rPr lang="pl-PL" sz="4800" b="1" spc="-50" dirty="0">
                <a:solidFill>
                  <a:srgbClr val="FF5F00"/>
                </a:solidFill>
                <a:latin typeface="Calibri Light" panose="020F0302020204030204"/>
                <a:ea typeface="+mj-ea"/>
                <a:cs typeface="+mj-cs"/>
              </a:rPr>
              <a:t> Analytics Query Language (1)</a:t>
            </a:r>
            <a:r>
              <a:rPr lang="pl-PL" sz="4800" dirty="0"/>
              <a:t/>
            </a:r>
            <a:br>
              <a:rPr lang="pl-PL" sz="4800" dirty="0"/>
            </a:br>
            <a:endParaRPr lang="pl-PL" sz="4800" b="1" spc="-50" dirty="0">
              <a:solidFill>
                <a:srgbClr val="FF5F00"/>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xmlns="" id="{256C969E-7315-4D6E-83D3-464476338D60}"/>
              </a:ext>
            </a:extLst>
          </p:cNvPr>
          <p:cNvSpPr/>
          <p:nvPr/>
        </p:nvSpPr>
        <p:spPr>
          <a:xfrm>
            <a:off x="5212116" y="4156350"/>
            <a:ext cx="6902245" cy="1477328"/>
          </a:xfrm>
          <a:prstGeom prst="rect">
            <a:avLst/>
          </a:prstGeom>
        </p:spPr>
        <p:txBody>
          <a:bodyPr wrap="square">
            <a:spAutoFit/>
          </a:bodyPr>
          <a:lstStyle/>
          <a:p>
            <a:r>
              <a:rPr lang="en-US" dirty="0">
                <a:solidFill>
                  <a:srgbClr val="0000FF"/>
                </a:solidFill>
                <a:latin typeface="Consolas" panose="020B0609020204030204" pitchFamily="49" charset="0"/>
              </a:rPr>
              <a:t>SELECT</a:t>
            </a:r>
            <a:r>
              <a:rPr lang="en-US" dirty="0">
                <a:latin typeface="Consolas" panose="020B0609020204030204" pitchFamily="49" charset="0"/>
              </a:rPr>
              <a:t> </a:t>
            </a:r>
            <a:r>
              <a:rPr lang="en-US" dirty="0" err="1">
                <a:latin typeface="Consolas" panose="020B0609020204030204" pitchFamily="49" charset="0"/>
              </a:rPr>
              <a:t>SerialNumber</a:t>
            </a:r>
            <a:r>
              <a:rPr lang="en-US" dirty="0">
                <a:latin typeface="Consolas" panose="020B0609020204030204" pitchFamily="49" charset="0"/>
              </a:rPr>
              <a:t> </a:t>
            </a:r>
          </a:p>
          <a:p>
            <a:r>
              <a:rPr lang="pl-PL" dirty="0">
                <a:latin typeface="Consolas" panose="020B0609020204030204" pitchFamily="49" charset="0"/>
              </a:rPr>
              <a:t>    </a:t>
            </a:r>
            <a:r>
              <a:rPr lang="en-US" dirty="0">
                <a:latin typeface="Consolas" panose="020B0609020204030204" pitchFamily="49" charset="0"/>
              </a:rPr>
              <a:t>,</a:t>
            </a:r>
            <a:r>
              <a:rPr lang="en-US" dirty="0">
                <a:solidFill>
                  <a:srgbClr val="FF00FF"/>
                </a:solidFill>
                <a:latin typeface="Consolas" panose="020B0609020204030204" pitchFamily="49" charset="0"/>
              </a:rPr>
              <a:t>max</a:t>
            </a:r>
            <a:r>
              <a:rPr lang="en-US" dirty="0">
                <a:latin typeface="Consolas" panose="020B0609020204030204" pitchFamily="49" charset="0"/>
              </a:rPr>
              <a:t>(EventValue1) </a:t>
            </a:r>
            <a:r>
              <a:rPr lang="en-US" dirty="0">
                <a:solidFill>
                  <a:srgbClr val="0000FF"/>
                </a:solidFill>
                <a:latin typeface="Consolas" panose="020B0609020204030204" pitchFamily="49" charset="0"/>
              </a:rPr>
              <a:t>AS</a:t>
            </a:r>
            <a:r>
              <a:rPr lang="en-US" dirty="0">
                <a:latin typeface="Consolas" panose="020B0609020204030204" pitchFamily="49" charset="0"/>
              </a:rPr>
              <a:t> </a:t>
            </a:r>
            <a:r>
              <a:rPr lang="en-US" dirty="0" err="1">
                <a:latin typeface="Consolas" panose="020B0609020204030204" pitchFamily="49" charset="0"/>
              </a:rPr>
              <a:t>MaxTemp</a:t>
            </a:r>
            <a:endParaRPr lang="en-US" dirty="0">
              <a:latin typeface="Consolas" panose="020B0609020204030204" pitchFamily="49" charset="0"/>
            </a:endParaRPr>
          </a:p>
          <a:p>
            <a:r>
              <a:rPr lang="en-US" dirty="0">
                <a:solidFill>
                  <a:srgbClr val="0000FF"/>
                </a:solidFill>
                <a:latin typeface="Consolas" panose="020B0609020204030204" pitchFamily="49" charset="0"/>
              </a:rPr>
              <a:t>INTO</a:t>
            </a:r>
            <a:r>
              <a:rPr lang="en-US" dirty="0">
                <a:latin typeface="Consolas" panose="020B0609020204030204" pitchFamily="49" charset="0"/>
              </a:rPr>
              <a:t> [</a:t>
            </a:r>
            <a:r>
              <a:rPr lang="en-US" dirty="0" err="1">
                <a:latin typeface="Consolas" panose="020B0609020204030204" pitchFamily="49" charset="0"/>
              </a:rPr>
              <a:t>SweetsRawCsvData</a:t>
            </a:r>
            <a:r>
              <a:rPr lang="en-US" dirty="0">
                <a:latin typeface="Consolas" panose="020B0609020204030204" pitchFamily="49" charset="0"/>
              </a:rPr>
              <a:t>]</a:t>
            </a:r>
          </a:p>
          <a:p>
            <a:r>
              <a:rPr lang="en-US" dirty="0">
                <a:solidFill>
                  <a:srgbClr val="0000FF"/>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SweetsMachinesEvents</a:t>
            </a:r>
            <a:r>
              <a:rPr lang="en-US" dirty="0">
                <a:latin typeface="Consolas" panose="020B0609020204030204" pitchFamily="49" charset="0"/>
              </a:rPr>
              <a:t>] </a:t>
            </a:r>
            <a:r>
              <a:rPr lang="en-US" dirty="0">
                <a:solidFill>
                  <a:srgbClr val="0000FF"/>
                </a:solidFill>
                <a:latin typeface="Consolas" panose="020B0609020204030204" pitchFamily="49" charset="0"/>
              </a:rPr>
              <a:t>AS</a:t>
            </a:r>
            <a:r>
              <a:rPr lang="en-US" dirty="0">
                <a:latin typeface="Consolas" panose="020B0609020204030204" pitchFamily="49" charset="0"/>
              </a:rPr>
              <a:t> se</a:t>
            </a:r>
          </a:p>
          <a:p>
            <a:r>
              <a:rPr lang="en-US" dirty="0">
                <a:solidFill>
                  <a:srgbClr val="0000FF"/>
                </a:solidFill>
                <a:latin typeface="Consolas" panose="020B0609020204030204" pitchFamily="49" charset="0"/>
              </a:rPr>
              <a:t>GROUP BY </a:t>
            </a:r>
            <a:r>
              <a:rPr lang="en-US" dirty="0" err="1">
                <a:latin typeface="Consolas" panose="020B0609020204030204" pitchFamily="49" charset="0"/>
              </a:rPr>
              <a:t>SerialNumber</a:t>
            </a:r>
            <a:r>
              <a:rPr lang="en-US" dirty="0">
                <a:latin typeface="Consolas" panose="020B0609020204030204" pitchFamily="49" charset="0"/>
              </a:rPr>
              <a:t>, </a:t>
            </a:r>
            <a:r>
              <a:rPr lang="en-US" dirty="0" err="1">
                <a:solidFill>
                  <a:srgbClr val="0000FF"/>
                </a:solidFill>
                <a:latin typeface="Consolas" panose="020B0609020204030204" pitchFamily="49" charset="0"/>
              </a:rPr>
              <a:t>TumblingWindow</a:t>
            </a:r>
            <a:r>
              <a:rPr lang="en-US" dirty="0">
                <a:latin typeface="Consolas" panose="020B0609020204030204" pitchFamily="49" charset="0"/>
              </a:rPr>
              <a:t> (</a:t>
            </a:r>
            <a:r>
              <a:rPr lang="en-US" dirty="0">
                <a:solidFill>
                  <a:srgbClr val="0000FF"/>
                </a:solidFill>
                <a:latin typeface="Consolas" panose="020B0609020204030204" pitchFamily="49" charset="0"/>
              </a:rPr>
              <a:t>hour</a:t>
            </a:r>
            <a:r>
              <a:rPr lang="en-US" dirty="0">
                <a:latin typeface="Consolas" panose="020B0609020204030204" pitchFamily="49" charset="0"/>
              </a:rPr>
              <a:t>, 2)</a:t>
            </a:r>
          </a:p>
        </p:txBody>
      </p:sp>
      <p:sp>
        <p:nvSpPr>
          <p:cNvPr id="6" name="Rectangle 5">
            <a:extLst>
              <a:ext uri="{FF2B5EF4-FFF2-40B4-BE49-F238E27FC236}">
                <a16:creationId xmlns:a16="http://schemas.microsoft.com/office/drawing/2014/main" xmlns="" id="{FB10BDD8-5051-4F9A-A1B6-B55DEAB407AA}"/>
              </a:ext>
            </a:extLst>
          </p:cNvPr>
          <p:cNvSpPr/>
          <p:nvPr/>
        </p:nvSpPr>
        <p:spPr>
          <a:xfrm>
            <a:off x="5212116" y="2113462"/>
            <a:ext cx="6902245" cy="1200329"/>
          </a:xfrm>
          <a:prstGeom prst="rect">
            <a:avLst/>
          </a:prstGeom>
        </p:spPr>
        <p:txBody>
          <a:bodyPr wrap="square">
            <a:spAutoFit/>
          </a:bodyPr>
          <a:lstStyle/>
          <a:p>
            <a:r>
              <a:rPr lang="en-US" dirty="0">
                <a:solidFill>
                  <a:srgbClr val="0000FF"/>
                </a:solidFill>
                <a:latin typeface="Consolas" panose="020B0609020204030204" pitchFamily="49" charset="0"/>
              </a:rPr>
              <a:t>SELECT</a:t>
            </a:r>
            <a:r>
              <a:rPr lang="en-US" dirty="0">
                <a:latin typeface="Consolas" panose="020B0609020204030204" pitchFamily="49" charset="0"/>
              </a:rPr>
              <a:t> * </a:t>
            </a:r>
          </a:p>
          <a:p>
            <a:r>
              <a:rPr lang="en-US" dirty="0">
                <a:solidFill>
                  <a:srgbClr val="0000FF"/>
                </a:solidFill>
                <a:latin typeface="Consolas" panose="020B0609020204030204" pitchFamily="49" charset="0"/>
              </a:rPr>
              <a:t>INTO</a:t>
            </a:r>
            <a:r>
              <a:rPr lang="en-US" dirty="0">
                <a:latin typeface="Consolas" panose="020B0609020204030204" pitchFamily="49" charset="0"/>
              </a:rPr>
              <a:t> [</a:t>
            </a:r>
            <a:r>
              <a:rPr lang="en-US" dirty="0" err="1">
                <a:latin typeface="Consolas" panose="020B0609020204030204" pitchFamily="49" charset="0"/>
              </a:rPr>
              <a:t>SweetsRawCsvData</a:t>
            </a:r>
            <a:r>
              <a:rPr lang="en-US" dirty="0">
                <a:latin typeface="Consolas" panose="020B0609020204030204" pitchFamily="49" charset="0"/>
              </a:rPr>
              <a:t>]</a:t>
            </a:r>
          </a:p>
          <a:p>
            <a:r>
              <a:rPr lang="en-US" dirty="0">
                <a:solidFill>
                  <a:srgbClr val="0000FF"/>
                </a:solidFill>
                <a:latin typeface="Consolas" panose="020B0609020204030204" pitchFamily="49" charset="0"/>
              </a:rPr>
              <a:t>FROM</a:t>
            </a:r>
            <a:r>
              <a:rPr lang="en-US" dirty="0">
                <a:latin typeface="Consolas" panose="020B0609020204030204" pitchFamily="49" charset="0"/>
              </a:rPr>
              <a:t> [</a:t>
            </a:r>
            <a:r>
              <a:rPr lang="en-US" dirty="0" err="1">
                <a:latin typeface="Consolas" panose="020B0609020204030204" pitchFamily="49" charset="0"/>
              </a:rPr>
              <a:t>SweetsMachinesEvents</a:t>
            </a:r>
            <a:r>
              <a:rPr lang="en-US" dirty="0">
                <a:latin typeface="Consolas" panose="020B0609020204030204" pitchFamily="49" charset="0"/>
              </a:rPr>
              <a:t>] </a:t>
            </a:r>
            <a:r>
              <a:rPr lang="en-US" dirty="0">
                <a:solidFill>
                  <a:srgbClr val="0000FF"/>
                </a:solidFill>
                <a:latin typeface="Consolas" panose="020B0609020204030204" pitchFamily="49" charset="0"/>
              </a:rPr>
              <a:t>AS</a:t>
            </a:r>
            <a:r>
              <a:rPr lang="en-US" dirty="0">
                <a:latin typeface="Consolas" panose="020B0609020204030204" pitchFamily="49" charset="0"/>
              </a:rPr>
              <a:t> se</a:t>
            </a:r>
          </a:p>
          <a:p>
            <a:r>
              <a:rPr lang="en-US" dirty="0">
                <a:solidFill>
                  <a:srgbClr val="0000FF"/>
                </a:solidFill>
                <a:latin typeface="Consolas" panose="020B0609020204030204" pitchFamily="49" charset="0"/>
              </a:rPr>
              <a:t>TIMESTAMP BY </a:t>
            </a:r>
            <a:r>
              <a:rPr lang="en-US" dirty="0" err="1">
                <a:latin typeface="Consolas" panose="020B0609020204030204" pitchFamily="49" charset="0"/>
              </a:rPr>
              <a:t>EventTime</a:t>
            </a:r>
            <a:endParaRPr lang="en-US" dirty="0">
              <a:latin typeface="Consolas" panose="020B0609020204030204" pitchFamily="49" charset="0"/>
            </a:endParaRPr>
          </a:p>
        </p:txBody>
      </p:sp>
      <p:sp>
        <p:nvSpPr>
          <p:cNvPr id="7" name="Rectangle 6">
            <a:extLst>
              <a:ext uri="{FF2B5EF4-FFF2-40B4-BE49-F238E27FC236}">
                <a16:creationId xmlns:a16="http://schemas.microsoft.com/office/drawing/2014/main" xmlns="" id="{8E17CD39-ED0D-43E2-9949-DF86C975224A}"/>
              </a:ext>
            </a:extLst>
          </p:cNvPr>
          <p:cNvSpPr/>
          <p:nvPr/>
        </p:nvSpPr>
        <p:spPr>
          <a:xfrm>
            <a:off x="1074087" y="2113462"/>
            <a:ext cx="3377143" cy="4001095"/>
          </a:xfrm>
          <a:prstGeom prst="rect">
            <a:avLst/>
          </a:prstGeom>
        </p:spPr>
        <p:txBody>
          <a:bodyPr wrap="square">
            <a:spAutoFit/>
          </a:bodyPr>
          <a:lstStyle/>
          <a:p>
            <a:r>
              <a:rPr lang="pl-PL" sz="2000" dirty="0">
                <a:solidFill>
                  <a:srgbClr val="FF5F00"/>
                </a:solidFill>
                <a:latin typeface="Euphemia" panose="020B0503040102020104" pitchFamily="34" charset="0"/>
              </a:rPr>
              <a:t>Query Language </a:t>
            </a:r>
            <a:r>
              <a:rPr lang="pl-PL" sz="2000" dirty="0" err="1">
                <a:solidFill>
                  <a:srgbClr val="FF5F00"/>
                </a:solidFill>
                <a:latin typeface="Euphemia" panose="020B0503040102020104" pitchFamily="34" charset="0"/>
              </a:rPr>
              <a:t>Elements</a:t>
            </a:r>
            <a:r>
              <a:rPr lang="en-US" sz="2000" dirty="0">
                <a:solidFill>
                  <a:srgbClr val="D97B20"/>
                </a:solidFill>
                <a:latin typeface="Euphemia" panose="020B0503040102020104" pitchFamily="34" charset="0"/>
              </a:rPr>
              <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a:t>
            </a:r>
            <a:r>
              <a:rPr lang="pl-PL" dirty="0">
                <a:solidFill>
                  <a:srgbClr val="465562"/>
                </a:solidFill>
                <a:latin typeface="Consolas" panose="020B0609020204030204" pitchFamily="49" charset="0"/>
              </a:rPr>
              <a:t> APPLY,</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a:t>
            </a:r>
            <a:r>
              <a:rPr lang="pl-PL" dirty="0">
                <a:solidFill>
                  <a:srgbClr val="465562"/>
                </a:solidFill>
                <a:latin typeface="Consolas" panose="020B0609020204030204" pitchFamily="49" charset="0"/>
              </a:rPr>
              <a:t> CASE,</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CREATE TABLE,</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FROM</a:t>
            </a:r>
            <a:r>
              <a:rPr lang="pl-PL" dirty="0">
                <a:solidFill>
                  <a:srgbClr val="465562"/>
                </a:solidFill>
                <a:latin typeface="Consolas" panose="020B0609020204030204" pitchFamily="49" charset="0"/>
              </a:rPr>
              <a:t>,</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GROUP BY</a:t>
            </a:r>
            <a:r>
              <a:rPr lang="pl-PL" dirty="0">
                <a:solidFill>
                  <a:srgbClr val="465562"/>
                </a:solidFill>
                <a:latin typeface="Consolas" panose="020B0609020204030204" pitchFamily="49" charset="0"/>
              </a:rPr>
              <a:t>,</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HAVING</a:t>
            </a:r>
            <a:r>
              <a:rPr lang="pl-PL" dirty="0">
                <a:solidFill>
                  <a:srgbClr val="465562"/>
                </a:solidFill>
                <a:latin typeface="Consolas" panose="020B0609020204030204" pitchFamily="49" charset="0"/>
              </a:rPr>
              <a:t>,</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INTO</a:t>
            </a:r>
            <a:r>
              <a:rPr lang="pl-PL" dirty="0">
                <a:solidFill>
                  <a:srgbClr val="465562"/>
                </a:solidFill>
                <a:latin typeface="Consolas" panose="020B0609020204030204" pitchFamily="49" charset="0"/>
              </a:rPr>
              <a:t>,</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JOIN</a:t>
            </a:r>
            <a:r>
              <a:rPr lang="pl-PL" dirty="0">
                <a:solidFill>
                  <a:srgbClr val="465562"/>
                </a:solidFill>
                <a:latin typeface="Consolas" panose="020B0609020204030204" pitchFamily="49" charset="0"/>
              </a:rPr>
              <a:t>,</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SELECT</a:t>
            </a:r>
            <a:r>
              <a:rPr lang="pl-PL" dirty="0">
                <a:solidFill>
                  <a:srgbClr val="465562"/>
                </a:solidFill>
                <a:latin typeface="Consolas" panose="020B0609020204030204" pitchFamily="49" charset="0"/>
              </a:rPr>
              <a:t>,</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UNION,</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FF5F00"/>
                </a:solidFill>
                <a:latin typeface="Consolas" panose="020B0609020204030204" pitchFamily="49" charset="0"/>
              </a:rPr>
              <a:t>WHERE</a:t>
            </a:r>
            <a:r>
              <a:rPr lang="pl-PL" dirty="0">
                <a:solidFill>
                  <a:srgbClr val="465562"/>
                </a:solidFill>
                <a:latin typeface="Consolas" panose="020B0609020204030204" pitchFamily="49" charset="0"/>
              </a:rPr>
              <a:t>,</a:t>
            </a:r>
          </a:p>
          <a:p>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WITH</a:t>
            </a:r>
            <a:r>
              <a:rPr lang="en-US" dirty="0"/>
              <a:t/>
            </a:r>
            <a:br>
              <a:rPr lang="en-US" dirty="0"/>
            </a:br>
            <a:endParaRPr lang="pl-PL" dirty="0"/>
          </a:p>
        </p:txBody>
      </p:sp>
    </p:spTree>
    <p:extLst>
      <p:ext uri="{BB962C8B-B14F-4D97-AF65-F5344CB8AC3E}">
        <p14:creationId xmlns:p14="http://schemas.microsoft.com/office/powerpoint/2010/main" val="3462384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43F84657-EB49-4F53-8982-163F6116A913}"/>
              </a:ext>
            </a:extLst>
          </p:cNvPr>
          <p:cNvSpPr txBox="1">
            <a:spLocks/>
          </p:cNvSpPr>
          <p:nvPr/>
        </p:nvSpPr>
        <p:spPr>
          <a:xfrm>
            <a:off x="792126" y="857465"/>
            <a:ext cx="10379081"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Azure</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Stream</a:t>
            </a:r>
            <a:r>
              <a:rPr lang="pl-PL" sz="4800" b="1" spc="-50" dirty="0">
                <a:solidFill>
                  <a:srgbClr val="FF5F00"/>
                </a:solidFill>
                <a:latin typeface="Calibri Light" panose="020F0302020204030204"/>
                <a:ea typeface="+mj-ea"/>
                <a:cs typeface="+mj-cs"/>
              </a:rPr>
              <a:t> Analytics Query Language (2)</a:t>
            </a:r>
            <a:r>
              <a:rPr lang="pl-PL" sz="4800" dirty="0"/>
              <a:t/>
            </a:r>
            <a:br>
              <a:rPr lang="pl-PL" sz="4800" dirty="0"/>
            </a:br>
            <a:endParaRPr lang="pl-PL" sz="4800" b="1" spc="-50" dirty="0">
              <a:solidFill>
                <a:srgbClr val="FF5F00"/>
              </a:solidFill>
              <a:latin typeface="Calibri Light" panose="020F0302020204030204"/>
              <a:ea typeface="+mj-ea"/>
              <a:cs typeface="+mj-cs"/>
            </a:endParaRPr>
          </a:p>
        </p:txBody>
      </p:sp>
      <p:sp>
        <p:nvSpPr>
          <p:cNvPr id="7" name="Rectangle 6">
            <a:extLst>
              <a:ext uri="{FF2B5EF4-FFF2-40B4-BE49-F238E27FC236}">
                <a16:creationId xmlns:a16="http://schemas.microsoft.com/office/drawing/2014/main" xmlns="" id="{8E17CD39-ED0D-43E2-9949-DF86C975224A}"/>
              </a:ext>
            </a:extLst>
          </p:cNvPr>
          <p:cNvSpPr/>
          <p:nvPr/>
        </p:nvSpPr>
        <p:spPr>
          <a:xfrm>
            <a:off x="1074088" y="2113462"/>
            <a:ext cx="3135604" cy="2616101"/>
          </a:xfrm>
          <a:prstGeom prst="rect">
            <a:avLst/>
          </a:prstGeom>
        </p:spPr>
        <p:txBody>
          <a:bodyPr wrap="square">
            <a:spAutoFit/>
          </a:bodyPr>
          <a:lstStyle/>
          <a:p>
            <a:r>
              <a:rPr lang="pl-PL" sz="2000" dirty="0" err="1">
                <a:solidFill>
                  <a:srgbClr val="FF5F00"/>
                </a:solidFill>
                <a:latin typeface="Euphemia" panose="020B0503040102020104" pitchFamily="34" charset="0"/>
              </a:rPr>
              <a:t>Date</a:t>
            </a:r>
            <a:r>
              <a:rPr lang="pl-PL" sz="2000" dirty="0">
                <a:solidFill>
                  <a:srgbClr val="FF5F00"/>
                </a:solidFill>
                <a:latin typeface="Euphemia" panose="020B0503040102020104" pitchFamily="34" charset="0"/>
              </a:rPr>
              <a:t> and Time </a:t>
            </a:r>
            <a:r>
              <a:rPr lang="pl-PL" sz="2000" dirty="0" err="1">
                <a:solidFill>
                  <a:srgbClr val="FF5F00"/>
                </a:solidFill>
                <a:latin typeface="Euphemia" panose="020B0503040102020104" pitchFamily="34" charset="0"/>
              </a:rPr>
              <a:t>functions</a:t>
            </a:r>
            <a:r>
              <a:rPr lang="en-US" sz="2000" dirty="0">
                <a:solidFill>
                  <a:srgbClr val="D97B20"/>
                </a:solidFill>
                <a:latin typeface="Euphemia" panose="020B0503040102020104" pitchFamily="34" charset="0"/>
              </a:rPr>
              <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DATENAME,</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DATEPART,</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DAY,</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MONTH,</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YEAR,</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DATETIMEFROMPARTS,</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DATEDIFF,</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DATEADD</a:t>
            </a:r>
            <a:endParaRPr lang="pl-PL" dirty="0">
              <a:solidFill>
                <a:srgbClr val="465562"/>
              </a:solidFill>
            </a:endParaRPr>
          </a:p>
        </p:txBody>
      </p:sp>
      <p:sp>
        <p:nvSpPr>
          <p:cNvPr id="8" name="Rectangle 7">
            <a:extLst>
              <a:ext uri="{FF2B5EF4-FFF2-40B4-BE49-F238E27FC236}">
                <a16:creationId xmlns:a16="http://schemas.microsoft.com/office/drawing/2014/main" xmlns="" id="{38D014F2-E93B-4CC1-ACBC-909766ED4A11}"/>
              </a:ext>
            </a:extLst>
          </p:cNvPr>
          <p:cNvSpPr/>
          <p:nvPr/>
        </p:nvSpPr>
        <p:spPr>
          <a:xfrm>
            <a:off x="4666905" y="2119201"/>
            <a:ext cx="2629521" cy="2062103"/>
          </a:xfrm>
          <a:prstGeom prst="rect">
            <a:avLst/>
          </a:prstGeom>
        </p:spPr>
        <p:txBody>
          <a:bodyPr wrap="square">
            <a:spAutoFit/>
          </a:bodyPr>
          <a:lstStyle/>
          <a:p>
            <a:r>
              <a:rPr lang="pl-PL" sz="2000" dirty="0" err="1">
                <a:solidFill>
                  <a:srgbClr val="FF5F00"/>
                </a:solidFill>
                <a:latin typeface="Euphemia" panose="020B0503040102020104" pitchFamily="34" charset="0"/>
              </a:rPr>
              <a:t>Aggregate</a:t>
            </a:r>
            <a:r>
              <a:rPr lang="pl-PL" sz="2000" dirty="0">
                <a:solidFill>
                  <a:srgbClr val="FF5F00"/>
                </a:solidFill>
                <a:latin typeface="Euphemia" panose="020B0503040102020104" pitchFamily="34" charset="0"/>
              </a:rPr>
              <a:t> </a:t>
            </a:r>
            <a:r>
              <a:rPr lang="pl-PL" sz="2000" dirty="0" err="1">
                <a:solidFill>
                  <a:srgbClr val="FF5F00"/>
                </a:solidFill>
                <a:latin typeface="Euphemia" panose="020B0503040102020104" pitchFamily="34" charset="0"/>
              </a:rPr>
              <a:t>functions</a:t>
            </a:r>
            <a:r>
              <a:rPr lang="en-US" sz="2000" dirty="0">
                <a:solidFill>
                  <a:srgbClr val="D97B20"/>
                </a:solidFill>
                <a:latin typeface="Euphemia" panose="020B0503040102020104" pitchFamily="34" charset="0"/>
              </a:rPr>
              <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AVG,</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COUNT,</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Collect</a:t>
            </a:r>
            <a:r>
              <a:rPr lang="pl-PL" dirty="0">
                <a:solidFill>
                  <a:srgbClr val="465562"/>
                </a:solidFill>
                <a:latin typeface="Consolas" panose="020B0609020204030204" pitchFamily="49" charset="0"/>
              </a:rPr>
              <a:t>,</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MAX,</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MIN,</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SUM</a:t>
            </a:r>
            <a:endParaRPr lang="pl-PL" dirty="0">
              <a:solidFill>
                <a:srgbClr val="465562"/>
              </a:solidFill>
            </a:endParaRPr>
          </a:p>
        </p:txBody>
      </p:sp>
      <p:sp>
        <p:nvSpPr>
          <p:cNvPr id="9" name="Rectangle 8">
            <a:extLst>
              <a:ext uri="{FF2B5EF4-FFF2-40B4-BE49-F238E27FC236}">
                <a16:creationId xmlns:a16="http://schemas.microsoft.com/office/drawing/2014/main" xmlns="" id="{76B433C0-D3F3-45A8-AFE3-4E1632AE8A9F}"/>
              </a:ext>
            </a:extLst>
          </p:cNvPr>
          <p:cNvSpPr/>
          <p:nvPr/>
        </p:nvSpPr>
        <p:spPr>
          <a:xfrm>
            <a:off x="7900457" y="2119201"/>
            <a:ext cx="2629521" cy="2062103"/>
          </a:xfrm>
          <a:prstGeom prst="rect">
            <a:avLst/>
          </a:prstGeom>
        </p:spPr>
        <p:txBody>
          <a:bodyPr wrap="square">
            <a:spAutoFit/>
          </a:bodyPr>
          <a:lstStyle/>
          <a:p>
            <a:r>
              <a:rPr lang="pl-PL" sz="2000" dirty="0">
                <a:solidFill>
                  <a:srgbClr val="FF5F00"/>
                </a:solidFill>
                <a:latin typeface="Euphemia" panose="020B0503040102020104" pitchFamily="34" charset="0"/>
              </a:rPr>
              <a:t>String </a:t>
            </a:r>
            <a:r>
              <a:rPr lang="pl-PL" sz="2000" dirty="0" err="1">
                <a:solidFill>
                  <a:srgbClr val="FF5F00"/>
                </a:solidFill>
                <a:latin typeface="Euphemia" panose="020B0503040102020104" pitchFamily="34" charset="0"/>
              </a:rPr>
              <a:t>functions</a:t>
            </a:r>
            <a:r>
              <a:rPr lang="en-US" sz="2000" dirty="0">
                <a:solidFill>
                  <a:srgbClr val="D97B20"/>
                </a:solidFill>
                <a:latin typeface="Euphemia" panose="020B0503040102020104" pitchFamily="34" charset="0"/>
              </a:rPr>
              <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CONCAT,</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LEN,</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LOWER,</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REGEXMATCH,</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SUBSTRING,</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UPPER</a:t>
            </a:r>
            <a:endParaRPr lang="pl-PL" dirty="0">
              <a:solidFill>
                <a:srgbClr val="465562"/>
              </a:solidFill>
            </a:endParaRPr>
          </a:p>
        </p:txBody>
      </p:sp>
      <p:sp>
        <p:nvSpPr>
          <p:cNvPr id="10" name="Rectangle 9">
            <a:extLst>
              <a:ext uri="{FF2B5EF4-FFF2-40B4-BE49-F238E27FC236}">
                <a16:creationId xmlns:a16="http://schemas.microsoft.com/office/drawing/2014/main" xmlns="" id="{0845E388-2083-4D43-9220-D8C755421B2A}"/>
              </a:ext>
            </a:extLst>
          </p:cNvPr>
          <p:cNvSpPr/>
          <p:nvPr/>
        </p:nvSpPr>
        <p:spPr>
          <a:xfrm>
            <a:off x="4666904" y="4611080"/>
            <a:ext cx="2629521" cy="1508105"/>
          </a:xfrm>
          <a:prstGeom prst="rect">
            <a:avLst/>
          </a:prstGeom>
        </p:spPr>
        <p:txBody>
          <a:bodyPr wrap="square">
            <a:spAutoFit/>
          </a:bodyPr>
          <a:lstStyle/>
          <a:p>
            <a:r>
              <a:rPr lang="pl-PL" sz="2000" dirty="0" err="1">
                <a:solidFill>
                  <a:srgbClr val="FF5F00"/>
                </a:solidFill>
                <a:latin typeface="Euphemia" panose="020B0503040102020104" pitchFamily="34" charset="0"/>
              </a:rPr>
              <a:t>Window</a:t>
            </a:r>
            <a:r>
              <a:rPr lang="pl-PL" sz="2000" dirty="0">
                <a:solidFill>
                  <a:srgbClr val="FF5F00"/>
                </a:solidFill>
                <a:latin typeface="Euphemia" panose="020B0503040102020104" pitchFamily="34" charset="0"/>
              </a:rPr>
              <a:t> </a:t>
            </a:r>
            <a:r>
              <a:rPr lang="pl-PL" sz="2000" dirty="0" err="1">
                <a:solidFill>
                  <a:srgbClr val="FF5F00"/>
                </a:solidFill>
                <a:latin typeface="Euphemia" panose="020B0503040102020104" pitchFamily="34" charset="0"/>
              </a:rPr>
              <a:t>functions</a:t>
            </a:r>
            <a:r>
              <a:rPr lang="en-US" sz="2000" dirty="0">
                <a:solidFill>
                  <a:srgbClr val="D97B20"/>
                </a:solidFill>
                <a:latin typeface="Euphemia" panose="020B0503040102020104" pitchFamily="34" charset="0"/>
              </a:rPr>
              <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Hopping</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r>
              <a:rPr lang="pl-PL" dirty="0">
                <a:solidFill>
                  <a:srgbClr val="465562"/>
                </a:solidFill>
                <a:latin typeface="Consolas" panose="020B0609020204030204" pitchFamily="49" charset="0"/>
              </a:rPr>
              <a:t>,</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Session</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r>
              <a:rPr lang="pl-PL" dirty="0">
                <a:solidFill>
                  <a:srgbClr val="465562"/>
                </a:solidFill>
                <a:latin typeface="Consolas" panose="020B0609020204030204" pitchFamily="49" charset="0"/>
              </a:rPr>
              <a:t>,</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Sliding</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r>
              <a:rPr lang="pl-PL" dirty="0">
                <a:solidFill>
                  <a:srgbClr val="465562"/>
                </a:solidFill>
                <a:latin typeface="Consolas" panose="020B0609020204030204" pitchFamily="49" charset="0"/>
              </a:rPr>
              <a:t>,</a:t>
            </a:r>
            <a:r>
              <a:rPr lang="en-US" dirty="0">
                <a:solidFill>
                  <a:srgbClr val="465562"/>
                </a:solidFill>
                <a:latin typeface="Consolas" panose="020B0609020204030204" pitchFamily="49" charset="0"/>
              </a:rPr>
              <a:t/>
            </a:r>
            <a:br>
              <a:rPr lang="en-US" dirty="0">
                <a:solidFill>
                  <a:srgbClr val="465562"/>
                </a:solidFill>
                <a:latin typeface="Consolas" panose="020B0609020204030204" pitchFamily="49" charset="0"/>
              </a:rPr>
            </a:br>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Thumbling</a:t>
            </a:r>
            <a:r>
              <a:rPr lang="pl-PL"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Window</a:t>
            </a:r>
            <a:endParaRPr lang="pl-PL" dirty="0">
              <a:solidFill>
                <a:srgbClr val="465562"/>
              </a:solidFill>
            </a:endParaRPr>
          </a:p>
        </p:txBody>
      </p:sp>
      <p:sp>
        <p:nvSpPr>
          <p:cNvPr id="11" name="Rectangle 10">
            <a:extLst>
              <a:ext uri="{FF2B5EF4-FFF2-40B4-BE49-F238E27FC236}">
                <a16:creationId xmlns:a16="http://schemas.microsoft.com/office/drawing/2014/main" xmlns="" id="{57AEB242-7335-4BA7-8817-D9D16B0E8238}"/>
              </a:ext>
            </a:extLst>
          </p:cNvPr>
          <p:cNvSpPr/>
          <p:nvPr/>
        </p:nvSpPr>
        <p:spPr>
          <a:xfrm>
            <a:off x="7900457" y="4611079"/>
            <a:ext cx="3029211" cy="1231106"/>
          </a:xfrm>
          <a:prstGeom prst="rect">
            <a:avLst/>
          </a:prstGeom>
        </p:spPr>
        <p:txBody>
          <a:bodyPr wrap="square">
            <a:spAutoFit/>
          </a:bodyPr>
          <a:lstStyle/>
          <a:p>
            <a:r>
              <a:rPr lang="pl-PL" sz="2000" dirty="0">
                <a:solidFill>
                  <a:srgbClr val="FF5F00"/>
                </a:solidFill>
                <a:latin typeface="Euphemia" panose="020B0503040102020104" pitchFamily="34" charset="0"/>
              </a:rPr>
              <a:t>Conversion </a:t>
            </a:r>
            <a:r>
              <a:rPr lang="pl-PL" sz="2000" dirty="0" err="1">
                <a:solidFill>
                  <a:srgbClr val="FF5F00"/>
                </a:solidFill>
                <a:latin typeface="Euphemia" panose="020B0503040102020104" pitchFamily="34" charset="0"/>
              </a:rPr>
              <a:t>functions</a:t>
            </a:r>
            <a:r>
              <a:rPr lang="en-US" sz="2000" dirty="0">
                <a:solidFill>
                  <a:srgbClr val="D97B20"/>
                </a:solidFill>
                <a:latin typeface="Euphemia" panose="020B0503040102020104" pitchFamily="34" charset="0"/>
              </a:rPr>
              <a:t/>
            </a:r>
            <a:br>
              <a:rPr lang="en-US" sz="2000" dirty="0">
                <a:solidFill>
                  <a:srgbClr val="D97B20"/>
                </a:solidFill>
                <a:latin typeface="Euphemia" panose="020B0503040102020104" pitchFamily="34" charset="0"/>
              </a:rPr>
            </a:br>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CAST,</a:t>
            </a:r>
          </a:p>
          <a:p>
            <a:r>
              <a:rPr lang="en-US" dirty="0">
                <a:solidFill>
                  <a:srgbClr val="465562"/>
                </a:solidFill>
                <a:latin typeface="Consolas" panose="020B0609020204030204" pitchFamily="49" charset="0"/>
              </a:rPr>
              <a:t>– </a:t>
            </a:r>
            <a:r>
              <a:rPr lang="pl-PL" dirty="0" err="1">
                <a:solidFill>
                  <a:srgbClr val="465562"/>
                </a:solidFill>
                <a:latin typeface="Consolas" panose="020B0609020204030204" pitchFamily="49" charset="0"/>
              </a:rPr>
              <a:t>GetType</a:t>
            </a:r>
            <a:r>
              <a:rPr lang="pl-PL" dirty="0">
                <a:solidFill>
                  <a:srgbClr val="465562"/>
                </a:solidFill>
                <a:latin typeface="Consolas" panose="020B0609020204030204" pitchFamily="49" charset="0"/>
              </a:rPr>
              <a:t>,</a:t>
            </a:r>
          </a:p>
          <a:p>
            <a:r>
              <a:rPr lang="en-US" dirty="0">
                <a:solidFill>
                  <a:srgbClr val="465562"/>
                </a:solidFill>
                <a:latin typeface="Consolas" panose="020B0609020204030204" pitchFamily="49" charset="0"/>
              </a:rPr>
              <a:t>– </a:t>
            </a:r>
            <a:r>
              <a:rPr lang="pl-PL" dirty="0">
                <a:solidFill>
                  <a:srgbClr val="465562"/>
                </a:solidFill>
                <a:latin typeface="Consolas" panose="020B0609020204030204" pitchFamily="49" charset="0"/>
              </a:rPr>
              <a:t>TRY_CAST</a:t>
            </a:r>
            <a:endParaRPr lang="pl-PL" dirty="0">
              <a:solidFill>
                <a:srgbClr val="465562"/>
              </a:solidFill>
            </a:endParaRPr>
          </a:p>
        </p:txBody>
      </p:sp>
    </p:spTree>
    <p:extLst>
      <p:ext uri="{BB962C8B-B14F-4D97-AF65-F5344CB8AC3E}">
        <p14:creationId xmlns:p14="http://schemas.microsoft.com/office/powerpoint/2010/main" val="3041259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xmlns="" id="{43F84657-EB49-4F53-8982-163F6116A913}"/>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4800" b="1" spc="-50" dirty="0" err="1">
                <a:solidFill>
                  <a:srgbClr val="FF5F00"/>
                </a:solidFill>
                <a:latin typeface="Calibri Light" panose="020F0302020204030204"/>
                <a:ea typeface="+mj-ea"/>
                <a:cs typeface="+mj-cs"/>
              </a:rPr>
              <a:t>Window</a:t>
            </a:r>
            <a:r>
              <a:rPr lang="pl-PL" sz="4800" b="1" spc="-50" dirty="0">
                <a:solidFill>
                  <a:srgbClr val="FF5F00"/>
                </a:solidFill>
                <a:latin typeface="Calibri Light" panose="020F0302020204030204"/>
                <a:ea typeface="+mj-ea"/>
                <a:cs typeface="+mj-cs"/>
              </a:rPr>
              <a:t> </a:t>
            </a:r>
            <a:r>
              <a:rPr lang="pl-PL" sz="4800" b="1" spc="-50" dirty="0" err="1">
                <a:solidFill>
                  <a:srgbClr val="FF5F00"/>
                </a:solidFill>
                <a:latin typeface="Calibri Light" panose="020F0302020204030204"/>
                <a:ea typeface="+mj-ea"/>
                <a:cs typeface="+mj-cs"/>
              </a:rPr>
              <a:t>Types</a:t>
            </a:r>
            <a:r>
              <a:rPr lang="pl-PL" sz="4800" dirty="0"/>
              <a:t/>
            </a:r>
            <a:br>
              <a:rPr lang="pl-PL" sz="4800" dirty="0"/>
            </a:br>
            <a:endParaRPr lang="pl-PL" sz="4800" b="1" spc="-50" dirty="0">
              <a:solidFill>
                <a:srgbClr val="FF5F00"/>
              </a:solidFill>
              <a:latin typeface="Calibri Light" panose="020F0302020204030204"/>
              <a:ea typeface="+mj-ea"/>
              <a:cs typeface="+mj-cs"/>
            </a:endParaRPr>
          </a:p>
        </p:txBody>
      </p:sp>
      <p:pic>
        <p:nvPicPr>
          <p:cNvPr id="14" name="Picture 13">
            <a:extLst>
              <a:ext uri="{FF2B5EF4-FFF2-40B4-BE49-F238E27FC236}">
                <a16:creationId xmlns:a16="http://schemas.microsoft.com/office/drawing/2014/main" xmlns="" id="{E92B6724-2CF1-47E9-A5FD-13435EE97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377" y="1482932"/>
            <a:ext cx="9845040" cy="5110402"/>
          </a:xfrm>
          <a:prstGeom prst="rect">
            <a:avLst/>
          </a:prstGeom>
        </p:spPr>
      </p:pic>
      <p:sp>
        <p:nvSpPr>
          <p:cNvPr id="15" name="Prostokąt 2">
            <a:extLst>
              <a:ext uri="{FF2B5EF4-FFF2-40B4-BE49-F238E27FC236}">
                <a16:creationId xmlns:a16="http://schemas.microsoft.com/office/drawing/2014/main" xmlns="" id="{6EB421C5-2D74-4C33-870B-D04E62DA0228}"/>
              </a:ext>
            </a:extLst>
          </p:cNvPr>
          <p:cNvSpPr/>
          <p:nvPr/>
        </p:nvSpPr>
        <p:spPr>
          <a:xfrm>
            <a:off x="1438692" y="6511091"/>
            <a:ext cx="8970726" cy="369332"/>
          </a:xfrm>
          <a:prstGeom prst="rect">
            <a:avLst/>
          </a:prstGeom>
        </p:spPr>
        <p:txBody>
          <a:bodyPr wrap="none">
            <a:spAutoFit/>
          </a:bodyPr>
          <a:lstStyle/>
          <a:p>
            <a:pPr algn="ctr"/>
            <a:r>
              <a:rPr lang="en-US" dirty="0"/>
              <a:t>https://docs.microsoft.com/en-us/azure/stream-analytics/stream-analytics-window-functions</a:t>
            </a:r>
          </a:p>
        </p:txBody>
      </p:sp>
    </p:spTree>
    <p:extLst>
      <p:ext uri="{BB962C8B-B14F-4D97-AF65-F5344CB8AC3E}">
        <p14:creationId xmlns:p14="http://schemas.microsoft.com/office/powerpoint/2010/main" val="1830296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xmlns="" id="{D405246E-B8EC-4245-BE2A-84E79374FF60}"/>
              </a:ext>
            </a:extLst>
          </p:cNvPr>
          <p:cNvSpPr>
            <a:spLocks noGrp="1"/>
          </p:cNvSpPr>
          <p:nvPr>
            <p:ph type="body" sz="quarter" idx="13"/>
          </p:nvPr>
        </p:nvSpPr>
        <p:spPr>
          <a:xfrm>
            <a:off x="940994" y="2669513"/>
            <a:ext cx="8594892" cy="960095"/>
          </a:xfrm>
        </p:spPr>
        <p:txBody>
          <a:bodyPr/>
          <a:lstStyle/>
          <a:p>
            <a:r>
              <a:rPr lang="en-US" sz="5400" b="1" spc="-50" dirty="0">
                <a:solidFill>
                  <a:srgbClr val="FF5F00"/>
                </a:solidFill>
                <a:latin typeface="Calibri Light" panose="020F0302020204030204"/>
                <a:ea typeface="+mj-ea"/>
                <a:cs typeface="+mj-cs"/>
              </a:rPr>
              <a:t>Exercise</a:t>
            </a:r>
            <a:br>
              <a:rPr lang="en-US" sz="5400" b="1" spc="-50" dirty="0">
                <a:solidFill>
                  <a:srgbClr val="FF5F00"/>
                </a:solidFill>
                <a:latin typeface="Calibri Light" panose="020F0302020204030204"/>
                <a:ea typeface="+mj-ea"/>
                <a:cs typeface="+mj-cs"/>
              </a:rPr>
            </a:br>
            <a:r>
              <a:rPr lang="en-US" sz="5400" spc="-50" dirty="0">
                <a:solidFill>
                  <a:srgbClr val="FF5F00"/>
                </a:solidFill>
                <a:latin typeface="Calibri Light" panose="020F0302020204030204"/>
                <a:ea typeface="+mj-ea"/>
                <a:cs typeface="+mj-cs"/>
              </a:rPr>
              <a:t>Azure Stream Analytics</a:t>
            </a:r>
          </a:p>
        </p:txBody>
      </p:sp>
    </p:spTree>
    <p:extLst>
      <p:ext uri="{BB962C8B-B14F-4D97-AF65-F5344CB8AC3E}">
        <p14:creationId xmlns:p14="http://schemas.microsoft.com/office/powerpoint/2010/main" val="3881572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7773AA73-27B4-4423-B2D5-3083C7B3B37C}"/>
              </a:ext>
            </a:extLst>
          </p:cNvPr>
          <p:cNvGrpSpPr/>
          <p:nvPr/>
        </p:nvGrpSpPr>
        <p:grpSpPr>
          <a:xfrm>
            <a:off x="2800676" y="2045368"/>
            <a:ext cx="5698484" cy="1545469"/>
            <a:chOff x="1992001" y="1953919"/>
            <a:chExt cx="5291780" cy="1647498"/>
          </a:xfrm>
        </p:grpSpPr>
        <p:grpSp>
          <p:nvGrpSpPr>
            <p:cNvPr id="4" name="Group 3">
              <a:extLst>
                <a:ext uri="{FF2B5EF4-FFF2-40B4-BE49-F238E27FC236}">
                  <a16:creationId xmlns:a16="http://schemas.microsoft.com/office/drawing/2014/main" xmlns="" id="{967B2D13-80D2-49AD-B4D0-5790BF4A723A}"/>
                </a:ext>
              </a:extLst>
            </p:cNvPr>
            <p:cNvGrpSpPr/>
            <p:nvPr/>
          </p:nvGrpSpPr>
          <p:grpSpPr>
            <a:xfrm>
              <a:off x="2327037" y="2025415"/>
              <a:ext cx="1924776" cy="1549904"/>
              <a:chOff x="2062219" y="4099645"/>
              <a:chExt cx="2193116" cy="1340114"/>
            </a:xfrm>
          </p:grpSpPr>
          <p:sp>
            <p:nvSpPr>
              <p:cNvPr id="11" name="TextBox 10">
                <a:extLst>
                  <a:ext uri="{FF2B5EF4-FFF2-40B4-BE49-F238E27FC236}">
                    <a16:creationId xmlns:a16="http://schemas.microsoft.com/office/drawing/2014/main" xmlns="" id="{6624CE4F-A503-4C7D-84A3-B3580BA6BD0F}"/>
                  </a:ext>
                </a:extLst>
              </p:cNvPr>
              <p:cNvSpPr txBox="1"/>
              <p:nvPr/>
            </p:nvSpPr>
            <p:spPr>
              <a:xfrm>
                <a:off x="2062219" y="5049142"/>
                <a:ext cx="2193116" cy="390617"/>
              </a:xfrm>
              <a:prstGeom prst="rect">
                <a:avLst/>
              </a:prstGeom>
              <a:noFill/>
            </p:spPr>
            <p:txBody>
              <a:bodyPr wrap="none" rtlCol="0">
                <a:spAutoFit/>
              </a:bodyPr>
              <a:lstStyle/>
              <a:p>
                <a:pPr defTabSz="514350">
                  <a:lnSpc>
                    <a:spcPct val="90000"/>
                  </a:lnSpc>
                  <a:defRPr/>
                </a:pPr>
                <a:r>
                  <a:rPr lang="pl-PL" sz="1600" b="1" kern="0" dirty="0">
                    <a:solidFill>
                      <a:prstClr val="black">
                        <a:lumMod val="65000"/>
                        <a:lumOff val="35000"/>
                      </a:prstClr>
                    </a:solidFill>
                  </a:rPr>
                  <a:t>Azure </a:t>
                </a:r>
                <a:r>
                  <a:rPr lang="en-GB" sz="1600" b="1" kern="0" dirty="0">
                    <a:solidFill>
                      <a:prstClr val="black">
                        <a:lumMod val="65000"/>
                        <a:lumOff val="35000"/>
                      </a:prstClr>
                    </a:solidFill>
                  </a:rPr>
                  <a:t>HDInsight</a:t>
                </a:r>
                <a:endParaRPr lang="pl-PL" sz="1600" b="1" kern="0" dirty="0">
                  <a:solidFill>
                    <a:prstClr val="black">
                      <a:lumMod val="65000"/>
                      <a:lumOff val="35000"/>
                    </a:prstClr>
                  </a:solidFill>
                </a:endParaRPr>
              </a:p>
            </p:txBody>
          </p:sp>
          <p:pic>
            <p:nvPicPr>
              <p:cNvPr id="12" name="Picture 11">
                <a:extLst>
                  <a:ext uri="{FF2B5EF4-FFF2-40B4-BE49-F238E27FC236}">
                    <a16:creationId xmlns:a16="http://schemas.microsoft.com/office/drawing/2014/main" xmlns="" id="{FB0BAE54-B501-4700-BDF4-9BC4BCB060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5583" y="4099645"/>
                <a:ext cx="1086444" cy="894371"/>
              </a:xfrm>
              <a:prstGeom prst="rect">
                <a:avLst/>
              </a:prstGeom>
            </p:spPr>
          </p:pic>
        </p:grpSp>
        <p:grpSp>
          <p:nvGrpSpPr>
            <p:cNvPr id="5" name="Group 4">
              <a:extLst>
                <a:ext uri="{FF2B5EF4-FFF2-40B4-BE49-F238E27FC236}">
                  <a16:creationId xmlns:a16="http://schemas.microsoft.com/office/drawing/2014/main" xmlns="" id="{08091EE7-46C5-4EE4-B21C-A882FBDC2FB0}"/>
                </a:ext>
              </a:extLst>
            </p:cNvPr>
            <p:cNvGrpSpPr/>
            <p:nvPr/>
          </p:nvGrpSpPr>
          <p:grpSpPr>
            <a:xfrm>
              <a:off x="4763554" y="2189347"/>
              <a:ext cx="2485167" cy="1412070"/>
              <a:chOff x="3647395" y="3148950"/>
              <a:chExt cx="3271776" cy="1573260"/>
            </a:xfrm>
          </p:grpSpPr>
          <p:sp>
            <p:nvSpPr>
              <p:cNvPr id="9" name="TextBox 8">
                <a:extLst>
                  <a:ext uri="{FF2B5EF4-FFF2-40B4-BE49-F238E27FC236}">
                    <a16:creationId xmlns:a16="http://schemas.microsoft.com/office/drawing/2014/main" xmlns="" id="{77DD6ABF-F4D1-45E3-A4E3-62963B0FC076}"/>
                  </a:ext>
                </a:extLst>
              </p:cNvPr>
              <p:cNvSpPr txBox="1"/>
              <p:nvPr/>
            </p:nvSpPr>
            <p:spPr>
              <a:xfrm>
                <a:off x="3647395" y="4218873"/>
                <a:ext cx="3271776" cy="503337"/>
              </a:xfrm>
              <a:prstGeom prst="rect">
                <a:avLst/>
              </a:prstGeom>
              <a:noFill/>
            </p:spPr>
            <p:txBody>
              <a:bodyPr wrap="square" rtlCol="0">
                <a:spAutoFit/>
              </a:bodyPr>
              <a:lstStyle/>
              <a:p>
                <a:pPr algn="ctr" defTabSz="514350">
                  <a:lnSpc>
                    <a:spcPct val="90000"/>
                  </a:lnSpc>
                  <a:defRPr/>
                </a:pPr>
                <a:r>
                  <a:rPr lang="pl-PL" sz="1600" b="1" kern="0" dirty="0">
                    <a:solidFill>
                      <a:prstClr val="black">
                        <a:lumMod val="65000"/>
                        <a:lumOff val="35000"/>
                      </a:prstClr>
                    </a:solidFill>
                  </a:rPr>
                  <a:t>Azure</a:t>
                </a:r>
                <a:r>
                  <a:rPr lang="en-GB" sz="1600" b="1" kern="0" dirty="0">
                    <a:solidFill>
                      <a:prstClr val="black">
                        <a:lumMod val="65000"/>
                        <a:lumOff val="35000"/>
                      </a:prstClr>
                    </a:solidFill>
                  </a:rPr>
                  <a:t> Databricks</a:t>
                </a:r>
              </a:p>
            </p:txBody>
          </p:sp>
          <p:pic>
            <p:nvPicPr>
              <p:cNvPr id="10" name="Picture 9">
                <a:extLst>
                  <a:ext uri="{FF2B5EF4-FFF2-40B4-BE49-F238E27FC236}">
                    <a16:creationId xmlns:a16="http://schemas.microsoft.com/office/drawing/2014/main" xmlns="" id="{9B03984F-FC67-416E-B125-A2E593ECF4BA}"/>
                  </a:ext>
                </a:extLst>
              </p:cNvPr>
              <p:cNvPicPr>
                <a:picLocks noChangeAspect="1"/>
              </p:cNvPicPr>
              <p:nvPr/>
            </p:nvPicPr>
            <p:blipFill>
              <a:blip r:embed="rId3"/>
              <a:stretch>
                <a:fillRect/>
              </a:stretch>
            </p:blipFill>
            <p:spPr>
              <a:xfrm>
                <a:off x="4985335" y="3148950"/>
                <a:ext cx="1108132" cy="969810"/>
              </a:xfrm>
              <a:prstGeom prst="rect">
                <a:avLst/>
              </a:prstGeom>
            </p:spPr>
          </p:pic>
        </p:grpSp>
        <p:sp>
          <p:nvSpPr>
            <p:cNvPr id="6" name="Left Bracket 5">
              <a:extLst>
                <a:ext uri="{FF2B5EF4-FFF2-40B4-BE49-F238E27FC236}">
                  <a16:creationId xmlns:a16="http://schemas.microsoft.com/office/drawing/2014/main" xmlns="" id="{C2275946-3D3D-4E03-ADD9-1ADB3324F815}"/>
                </a:ext>
              </a:extLst>
            </p:cNvPr>
            <p:cNvSpPr/>
            <p:nvPr/>
          </p:nvSpPr>
          <p:spPr>
            <a:xfrm>
              <a:off x="1992001" y="1953919"/>
              <a:ext cx="90487" cy="1467090"/>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l-PL" b="1" dirty="0"/>
            </a:p>
          </p:txBody>
        </p:sp>
        <p:sp>
          <p:nvSpPr>
            <p:cNvPr id="7" name="Right Bracket 6">
              <a:extLst>
                <a:ext uri="{FF2B5EF4-FFF2-40B4-BE49-F238E27FC236}">
                  <a16:creationId xmlns:a16="http://schemas.microsoft.com/office/drawing/2014/main" xmlns="" id="{6D8CF461-0AC3-40F5-90DC-B94DD028D35C}"/>
                </a:ext>
              </a:extLst>
            </p:cNvPr>
            <p:cNvSpPr/>
            <p:nvPr/>
          </p:nvSpPr>
          <p:spPr>
            <a:xfrm>
              <a:off x="7193294" y="1963823"/>
              <a:ext cx="90487" cy="1528078"/>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l-PL"/>
            </a:p>
          </p:txBody>
        </p:sp>
        <p:sp>
          <p:nvSpPr>
            <p:cNvPr id="8" name="TextBox 7">
              <a:extLst>
                <a:ext uri="{FF2B5EF4-FFF2-40B4-BE49-F238E27FC236}">
                  <a16:creationId xmlns:a16="http://schemas.microsoft.com/office/drawing/2014/main" xmlns="" id="{D21D544A-2D09-4543-AF7F-9C9E5274190E}"/>
                </a:ext>
              </a:extLst>
            </p:cNvPr>
            <p:cNvSpPr txBox="1"/>
            <p:nvPr/>
          </p:nvSpPr>
          <p:spPr>
            <a:xfrm>
              <a:off x="4164298" y="2019975"/>
              <a:ext cx="819455" cy="707886"/>
            </a:xfrm>
            <a:prstGeom prst="rect">
              <a:avLst/>
            </a:prstGeom>
            <a:noFill/>
          </p:spPr>
          <p:txBody>
            <a:bodyPr wrap="none" rtlCol="0">
              <a:spAutoFit/>
            </a:bodyPr>
            <a:lstStyle/>
            <a:p>
              <a:r>
                <a:rPr lang="en-GB" sz="4000" b="1" dirty="0">
                  <a:solidFill>
                    <a:srgbClr val="FF5F00"/>
                  </a:solidFill>
                </a:rPr>
                <a:t>OR</a:t>
              </a:r>
              <a:endParaRPr lang="pl-PL" sz="2000" b="1" dirty="0">
                <a:solidFill>
                  <a:srgbClr val="FF5F00"/>
                </a:solidFill>
              </a:endParaRPr>
            </a:p>
          </p:txBody>
        </p:sp>
      </p:grpSp>
      <p:pic>
        <p:nvPicPr>
          <p:cNvPr id="13" name="Picture 2" descr="https://spark.apache.org/images/spark-logo-trademark.png">
            <a:extLst>
              <a:ext uri="{FF2B5EF4-FFF2-40B4-BE49-F238E27FC236}">
                <a16:creationId xmlns:a16="http://schemas.microsoft.com/office/drawing/2014/main" xmlns="" id="{9D2FDA50-4801-40EE-B558-AECFAAD56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8332" y="3727985"/>
            <a:ext cx="4943387" cy="26294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
            <a:extLst>
              <a:ext uri="{FF2B5EF4-FFF2-40B4-BE49-F238E27FC236}">
                <a16:creationId xmlns:a16="http://schemas.microsoft.com/office/drawing/2014/main" xmlns="" id="{FC5FB237-7630-42AF-ADE3-442F64120A36}"/>
              </a:ext>
            </a:extLst>
          </p:cNvPr>
          <p:cNvSpPr txBox="1">
            <a:spLocks/>
          </p:cNvSpPr>
          <p:nvPr/>
        </p:nvSpPr>
        <p:spPr>
          <a:xfrm>
            <a:off x="792127" y="857465"/>
            <a:ext cx="8304248" cy="957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spc="-50" dirty="0">
                <a:solidFill>
                  <a:srgbClr val="FF5F00"/>
                </a:solidFill>
                <a:latin typeface="Calibri Light" panose="020F0302020204030204"/>
                <a:ea typeface="+mj-ea"/>
                <a:cs typeface="+mj-cs"/>
              </a:rPr>
              <a:t>Spark on Azure</a:t>
            </a:r>
            <a:r>
              <a:rPr lang="pl-PL" sz="4800" dirty="0"/>
              <a:t/>
            </a:r>
            <a:br>
              <a:rPr lang="pl-PL" sz="4800" dirty="0"/>
            </a:br>
            <a:endParaRPr lang="pl-PL" sz="48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33773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078129F-88C7-4AFD-B473-255752BD0890}"/>
              </a:ext>
            </a:extLst>
          </p:cNvPr>
          <p:cNvSpPr>
            <a:spLocks noGrp="1"/>
          </p:cNvSpPr>
          <p:nvPr>
            <p:ph type="body" sz="quarter" idx="13"/>
          </p:nvPr>
        </p:nvSpPr>
        <p:spPr>
          <a:xfrm>
            <a:off x="1178560" y="851348"/>
            <a:ext cx="9489440" cy="957299"/>
          </a:xfrm>
        </p:spPr>
        <p:txBody>
          <a:bodyPr/>
          <a:lstStyle/>
          <a:p>
            <a:r>
              <a:rPr lang="en-US" sz="4600" b="1" dirty="0">
                <a:solidFill>
                  <a:srgbClr val="FF5F00"/>
                </a:solidFill>
                <a:latin typeface="+mj-lt"/>
              </a:rPr>
              <a:t>Azure SQL Server Database</a:t>
            </a:r>
            <a:endParaRPr lang="pl-PL" sz="4600" b="1" dirty="0">
              <a:solidFill>
                <a:srgbClr val="FF5F00"/>
              </a:solidFill>
              <a:latin typeface="+mj-lt"/>
            </a:endParaRPr>
          </a:p>
        </p:txBody>
      </p:sp>
      <p:sp>
        <p:nvSpPr>
          <p:cNvPr id="5" name="Rectangle 4">
            <a:extLst>
              <a:ext uri="{FF2B5EF4-FFF2-40B4-BE49-F238E27FC236}">
                <a16:creationId xmlns:a16="http://schemas.microsoft.com/office/drawing/2014/main" xmlns="" id="{3E2D7AD4-30A0-4EF0-A3FF-38878DE1BABB}"/>
              </a:ext>
            </a:extLst>
          </p:cNvPr>
          <p:cNvSpPr/>
          <p:nvPr/>
        </p:nvSpPr>
        <p:spPr>
          <a:xfrm>
            <a:off x="1452880" y="2090172"/>
            <a:ext cx="10434320" cy="5016758"/>
          </a:xfrm>
          <a:prstGeom prst="rect">
            <a:avLst/>
          </a:prstGeom>
        </p:spPr>
        <p:txBody>
          <a:bodyPr wrap="square">
            <a:spAutoFit/>
          </a:bodyPr>
          <a:lstStyle/>
          <a:p>
            <a:pPr>
              <a:buFont typeface="Wingdings" panose="05000000000000000000" pitchFamily="2" charset="2"/>
              <a:buChar char="§"/>
            </a:pPr>
            <a:r>
              <a:rPr lang="en-GB" sz="4000" dirty="0">
                <a:solidFill>
                  <a:srgbClr val="FF5F00"/>
                </a:solidFill>
                <a:latin typeface="+mj-lt"/>
              </a:rPr>
              <a:t> </a:t>
            </a:r>
            <a:r>
              <a:rPr lang="en-US" sz="4000" dirty="0">
                <a:solidFill>
                  <a:srgbClr val="FF5F00"/>
                </a:solidFill>
                <a:latin typeface="+mj-lt"/>
              </a:rPr>
              <a:t>Optimized Apache Spark</a:t>
            </a:r>
            <a:r>
              <a:rPr lang="pl-PL" sz="4000" dirty="0">
                <a:solidFill>
                  <a:srgbClr val="FF5F00"/>
                </a:solidFill>
                <a:latin typeface="+mj-lt"/>
              </a:rPr>
              <a:t> </a:t>
            </a:r>
            <a:r>
              <a:rPr lang="en-US" sz="4000" dirty="0">
                <a:solidFill>
                  <a:srgbClr val="FF5F00"/>
                </a:solidFill>
                <a:latin typeface="+mj-lt"/>
              </a:rPr>
              <a:t>environment</a:t>
            </a:r>
            <a:endParaRPr lang="pl-PL" sz="4000" dirty="0">
              <a:solidFill>
                <a:srgbClr val="FF5F00"/>
              </a:solidFill>
              <a:latin typeface="+mj-lt"/>
            </a:endParaRPr>
          </a:p>
          <a:p>
            <a:pPr>
              <a:buFont typeface="Wingdings" panose="05000000000000000000" pitchFamily="2" charset="2"/>
              <a:buChar char="§"/>
            </a:pPr>
            <a:r>
              <a:rPr lang="pl-PL" sz="4000" dirty="0">
                <a:solidFill>
                  <a:schemeClr val="tx1">
                    <a:lumMod val="65000"/>
                    <a:lumOff val="35000"/>
                  </a:schemeClr>
                </a:solidFill>
                <a:latin typeface="+mj-lt"/>
              </a:rPr>
              <a:t> </a:t>
            </a:r>
            <a:r>
              <a:rPr lang="en-US" sz="4000" dirty="0">
                <a:solidFill>
                  <a:schemeClr val="tx1">
                    <a:lumMod val="65000"/>
                    <a:lumOff val="35000"/>
                  </a:schemeClr>
                </a:solidFill>
                <a:latin typeface="+mj-lt"/>
              </a:rPr>
              <a:t>Automatic scaling</a:t>
            </a:r>
            <a:endParaRPr lang="pl-PL" sz="4000" dirty="0">
              <a:solidFill>
                <a:schemeClr val="tx1">
                  <a:lumMod val="65000"/>
                  <a:lumOff val="35000"/>
                </a:schemeClr>
              </a:solidFill>
              <a:latin typeface="+mj-lt"/>
            </a:endParaRPr>
          </a:p>
          <a:p>
            <a:pPr>
              <a:buFont typeface="Wingdings" panose="05000000000000000000" pitchFamily="2" charset="2"/>
              <a:buChar char="§"/>
            </a:pPr>
            <a:r>
              <a:rPr lang="en-US" sz="4000" dirty="0">
                <a:solidFill>
                  <a:srgbClr val="FF5F00"/>
                </a:solidFill>
                <a:latin typeface="+mj-lt"/>
              </a:rPr>
              <a:t> Simple integration with other </a:t>
            </a:r>
          </a:p>
          <a:p>
            <a:r>
              <a:rPr lang="en-US" sz="4000" dirty="0">
                <a:solidFill>
                  <a:srgbClr val="FF5F00"/>
                </a:solidFill>
                <a:latin typeface="+mj-lt"/>
              </a:rPr>
              <a:t>   PaaS services</a:t>
            </a:r>
            <a:endParaRPr lang="pl-PL" sz="4000" dirty="0">
              <a:solidFill>
                <a:srgbClr val="FF5F00"/>
              </a:solidFill>
              <a:latin typeface="+mj-lt"/>
            </a:endParaRPr>
          </a:p>
          <a:p>
            <a:pPr>
              <a:buFont typeface="Wingdings" panose="05000000000000000000" pitchFamily="2" charset="2"/>
              <a:buChar char="§"/>
            </a:pPr>
            <a:r>
              <a:rPr lang="en-US" sz="4000" dirty="0">
                <a:solidFill>
                  <a:schemeClr val="tx1">
                    <a:lumMod val="65000"/>
                    <a:lumOff val="35000"/>
                  </a:schemeClr>
                </a:solidFill>
                <a:latin typeface="+mj-lt"/>
              </a:rPr>
              <a:t> Allows real-time analysis</a:t>
            </a:r>
            <a:endParaRPr lang="pl-PL" sz="4000" dirty="0">
              <a:solidFill>
                <a:schemeClr val="tx1">
                  <a:lumMod val="65000"/>
                  <a:lumOff val="35000"/>
                </a:schemeClr>
              </a:solidFill>
              <a:latin typeface="+mj-lt"/>
            </a:endParaRPr>
          </a:p>
          <a:p>
            <a:pPr>
              <a:buFont typeface="Wingdings" panose="05000000000000000000" pitchFamily="2" charset="2"/>
              <a:buChar char="§"/>
            </a:pPr>
            <a:r>
              <a:rPr lang="en-US" sz="4000" dirty="0">
                <a:solidFill>
                  <a:srgbClr val="FF5F00"/>
                </a:solidFill>
                <a:latin typeface="+mj-lt"/>
              </a:rPr>
              <a:t> Built in machine learning algorithms</a:t>
            </a:r>
            <a:endParaRPr lang="pl-PL" sz="4000" dirty="0">
              <a:solidFill>
                <a:srgbClr val="FF5F00"/>
              </a:solidFill>
              <a:latin typeface="+mj-lt"/>
            </a:endParaRPr>
          </a:p>
          <a:p>
            <a:pPr>
              <a:buFont typeface="Wingdings" panose="05000000000000000000" pitchFamily="2" charset="2"/>
              <a:buChar char="§"/>
            </a:pPr>
            <a:r>
              <a:rPr lang="en-US" sz="4000" dirty="0">
                <a:solidFill>
                  <a:srgbClr val="FF5F00"/>
                </a:solidFill>
                <a:latin typeface="+mj-lt"/>
              </a:rPr>
              <a:t> Support for many programming languages</a:t>
            </a:r>
            <a:endParaRPr lang="pl-PL" sz="4000" dirty="0">
              <a:solidFill>
                <a:srgbClr val="FF5F00"/>
              </a:solidFill>
              <a:latin typeface="+mj-lt"/>
            </a:endParaRPr>
          </a:p>
          <a:p>
            <a:pPr>
              <a:buFont typeface="Wingdings" panose="05000000000000000000" pitchFamily="2" charset="2"/>
              <a:buChar char="§"/>
            </a:pPr>
            <a:endParaRPr lang="pl-PL" sz="4000" dirty="0">
              <a:solidFill>
                <a:schemeClr val="tx1">
                  <a:lumMod val="65000"/>
                  <a:lumOff val="35000"/>
                </a:schemeClr>
              </a:solidFill>
              <a:latin typeface="+mj-lt"/>
            </a:endParaRPr>
          </a:p>
        </p:txBody>
      </p:sp>
      <p:pic>
        <p:nvPicPr>
          <p:cNvPr id="6" name="Picture 2" descr="Znalezione obrazy dla zapytania azure databrick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1641" y="2319761"/>
            <a:ext cx="5606620" cy="2087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3829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2794007-875F-4768-A98D-2597F0098EF1}"/>
              </a:ext>
            </a:extLst>
          </p:cNvPr>
          <p:cNvSpPr>
            <a:spLocks noGrp="1"/>
          </p:cNvSpPr>
          <p:nvPr>
            <p:ph type="body" sz="quarter" idx="13"/>
          </p:nvPr>
        </p:nvSpPr>
        <p:spPr>
          <a:xfrm>
            <a:off x="792127" y="857465"/>
            <a:ext cx="7266023" cy="957299"/>
          </a:xfrm>
        </p:spPr>
        <p:txBody>
          <a:bodyPr/>
          <a:lstStyle/>
          <a:p>
            <a:r>
              <a:rPr lang="pl-PL" b="1" spc="-50" dirty="0" err="1">
                <a:solidFill>
                  <a:srgbClr val="FF5F00"/>
                </a:solidFill>
                <a:latin typeface="Calibri Light" panose="020F0302020204030204"/>
              </a:rPr>
              <a:t>Azure</a:t>
            </a:r>
            <a:r>
              <a:rPr lang="pl-PL" b="1" spc="-50" dirty="0">
                <a:solidFill>
                  <a:srgbClr val="FF5F00"/>
                </a:solidFill>
                <a:latin typeface="Calibri Light" panose="020F0302020204030204"/>
              </a:rPr>
              <a:t> </a:t>
            </a:r>
            <a:r>
              <a:rPr lang="pl-PL" b="1" spc="-50" dirty="0" err="1">
                <a:solidFill>
                  <a:srgbClr val="FF5F00"/>
                </a:solidFill>
                <a:latin typeface="Calibri Light" panose="020F0302020204030204"/>
              </a:rPr>
              <a:t>Databricks</a:t>
            </a:r>
            <a:r>
              <a:rPr lang="pl-PL" b="1" spc="-50" dirty="0">
                <a:solidFill>
                  <a:srgbClr val="FF5F00"/>
                </a:solidFill>
                <a:latin typeface="Calibri Light" panose="020F0302020204030204"/>
              </a:rPr>
              <a:t> </a:t>
            </a:r>
            <a:endParaRPr lang="pl-PL" dirty="0"/>
          </a:p>
        </p:txBody>
      </p:sp>
      <p:sp>
        <p:nvSpPr>
          <p:cNvPr id="4" name="Rectangle 3">
            <a:extLst>
              <a:ext uri="{FF2B5EF4-FFF2-40B4-BE49-F238E27FC236}">
                <a16:creationId xmlns:a16="http://schemas.microsoft.com/office/drawing/2014/main" xmlns="" id="{AB67E556-88A4-4E95-B3AB-4D248F2CE3B8}"/>
              </a:ext>
            </a:extLst>
          </p:cNvPr>
          <p:cNvSpPr/>
          <p:nvPr/>
        </p:nvSpPr>
        <p:spPr>
          <a:xfrm>
            <a:off x="1323974" y="1700464"/>
            <a:ext cx="10467975" cy="5632311"/>
          </a:xfrm>
          <a:prstGeom prst="rect">
            <a:avLst/>
          </a:prstGeom>
        </p:spPr>
        <p:txBody>
          <a:bodyPr wrap="square">
            <a:spAutoFit/>
          </a:bodyPr>
          <a:lstStyle/>
          <a:p>
            <a:r>
              <a:rPr lang="en-US" sz="3200" b="1" dirty="0">
                <a:solidFill>
                  <a:schemeClr val="tx1">
                    <a:lumMod val="65000"/>
                    <a:lumOff val="35000"/>
                  </a:schemeClr>
                </a:solidFill>
                <a:latin typeface="+mj-lt"/>
              </a:rPr>
              <a:t>Azure Databricks is an Apache Spark-based analytics platform optimized for the Microsoft Azure cloud services platform</a:t>
            </a:r>
          </a:p>
          <a:p>
            <a:pPr marL="285750" indent="-285750">
              <a:buFont typeface="Arial" panose="020B0604020202020204" pitchFamily="34" charset="0"/>
              <a:buChar char="•"/>
            </a:pPr>
            <a:r>
              <a:rPr lang="en-US" sz="3200" dirty="0">
                <a:solidFill>
                  <a:schemeClr val="tx1">
                    <a:lumMod val="65000"/>
                    <a:lumOff val="35000"/>
                  </a:schemeClr>
                </a:solidFill>
                <a:latin typeface="+mj-lt"/>
              </a:rPr>
              <a:t> Integration with Azure services:</a:t>
            </a:r>
          </a:p>
          <a:p>
            <a:pPr marL="742950" lvl="1" indent="-285750">
              <a:buFont typeface="Arial" panose="020B0604020202020204" pitchFamily="34" charset="0"/>
              <a:buChar char="•"/>
            </a:pPr>
            <a:r>
              <a:rPr lang="en-US" sz="3200" dirty="0">
                <a:solidFill>
                  <a:schemeClr val="tx1">
                    <a:lumMod val="65000"/>
                    <a:lumOff val="35000"/>
                  </a:schemeClr>
                </a:solidFill>
                <a:latin typeface="+mj-lt"/>
              </a:rPr>
              <a:t>SQL Data Warehouse</a:t>
            </a:r>
          </a:p>
          <a:p>
            <a:pPr marL="742950" lvl="1" indent="-285750">
              <a:buFont typeface="Arial" panose="020B0604020202020204" pitchFamily="34" charset="0"/>
              <a:buChar char="•"/>
            </a:pPr>
            <a:r>
              <a:rPr lang="en-US" sz="3200" dirty="0">
                <a:solidFill>
                  <a:schemeClr val="tx1">
                    <a:lumMod val="65000"/>
                    <a:lumOff val="35000"/>
                  </a:schemeClr>
                </a:solidFill>
                <a:latin typeface="+mj-lt"/>
              </a:rPr>
              <a:t>Cosmos DB</a:t>
            </a:r>
          </a:p>
          <a:p>
            <a:pPr marL="742950" lvl="1" indent="-285750">
              <a:buFont typeface="Arial" panose="020B0604020202020204" pitchFamily="34" charset="0"/>
              <a:buChar char="•"/>
            </a:pPr>
            <a:r>
              <a:rPr lang="en-US" sz="3200" b="1" dirty="0">
                <a:solidFill>
                  <a:srgbClr val="FF5F00"/>
                </a:solidFill>
                <a:latin typeface="+mj-lt"/>
              </a:rPr>
              <a:t>Data Lake Store</a:t>
            </a:r>
          </a:p>
          <a:p>
            <a:pPr marL="742950" lvl="1" indent="-285750">
              <a:buFont typeface="Arial" panose="020B0604020202020204" pitchFamily="34" charset="0"/>
              <a:buChar char="•"/>
            </a:pPr>
            <a:r>
              <a:rPr lang="en-US" sz="3200" dirty="0">
                <a:solidFill>
                  <a:schemeClr val="tx1">
                    <a:lumMod val="65000"/>
                    <a:lumOff val="35000"/>
                  </a:schemeClr>
                </a:solidFill>
                <a:latin typeface="+mj-lt"/>
              </a:rPr>
              <a:t>Blob Storage</a:t>
            </a:r>
          </a:p>
          <a:p>
            <a:pPr marL="742950" lvl="1" indent="-285750">
              <a:buFont typeface="Arial" panose="020B0604020202020204" pitchFamily="34" charset="0"/>
              <a:buChar char="•"/>
            </a:pPr>
            <a:r>
              <a:rPr lang="en-US" sz="3200" dirty="0">
                <a:solidFill>
                  <a:srgbClr val="FF5F00"/>
                </a:solidFill>
                <a:latin typeface="+mj-lt"/>
              </a:rPr>
              <a:t>Event Hub</a:t>
            </a:r>
          </a:p>
          <a:p>
            <a:pPr marL="285750" indent="-285750">
              <a:buFont typeface="Arial" panose="020B0604020202020204" pitchFamily="34" charset="0"/>
              <a:buChar char="•"/>
            </a:pPr>
            <a:r>
              <a:rPr lang="en-US" sz="3200" dirty="0">
                <a:solidFill>
                  <a:schemeClr val="tx1">
                    <a:lumMod val="65000"/>
                    <a:lumOff val="35000"/>
                  </a:schemeClr>
                </a:solidFill>
                <a:latin typeface="+mj-lt"/>
              </a:rPr>
              <a:t>Integration with </a:t>
            </a:r>
            <a:r>
              <a:rPr lang="en-US" sz="3200" b="1" dirty="0">
                <a:solidFill>
                  <a:srgbClr val="FF5F00"/>
                </a:solidFill>
                <a:latin typeface="+mj-lt"/>
              </a:rPr>
              <a:t>Azure Active Directory</a:t>
            </a:r>
          </a:p>
          <a:p>
            <a:pPr marL="285750" indent="-285750">
              <a:buFont typeface="Arial" panose="020B0604020202020204" pitchFamily="34" charset="0"/>
              <a:buChar char="•"/>
            </a:pPr>
            <a:r>
              <a:rPr lang="en-US" sz="3200" dirty="0">
                <a:solidFill>
                  <a:schemeClr val="tx1">
                    <a:lumMod val="65000"/>
                    <a:lumOff val="35000"/>
                  </a:schemeClr>
                </a:solidFill>
                <a:latin typeface="+mj-lt"/>
              </a:rPr>
              <a:t>Notebooks : R, </a:t>
            </a:r>
            <a:r>
              <a:rPr lang="en-US" sz="3200" b="1" dirty="0">
                <a:solidFill>
                  <a:srgbClr val="FF5F00"/>
                </a:solidFill>
                <a:latin typeface="+mj-lt"/>
              </a:rPr>
              <a:t>Python</a:t>
            </a:r>
            <a:r>
              <a:rPr lang="en-US" sz="3200" dirty="0">
                <a:solidFill>
                  <a:schemeClr val="tx1">
                    <a:lumMod val="65000"/>
                    <a:lumOff val="35000"/>
                  </a:schemeClr>
                </a:solidFill>
                <a:latin typeface="+mj-lt"/>
              </a:rPr>
              <a:t>, Scala, or </a:t>
            </a:r>
            <a:r>
              <a:rPr lang="en-US" sz="3200" b="1" dirty="0">
                <a:solidFill>
                  <a:schemeClr val="tx1">
                    <a:lumMod val="65000"/>
                    <a:lumOff val="35000"/>
                  </a:schemeClr>
                </a:solidFill>
                <a:latin typeface="+mj-lt"/>
              </a:rPr>
              <a:t>SQL</a:t>
            </a:r>
          </a:p>
          <a:p>
            <a:endParaRPr lang="en-US" sz="2000" dirty="0">
              <a:latin typeface="+mj-lt"/>
            </a:endParaRPr>
          </a:p>
          <a:p>
            <a:endParaRPr lang="en-GB" sz="2000" dirty="0">
              <a:latin typeface="+mj-lt"/>
            </a:endParaRPr>
          </a:p>
        </p:txBody>
      </p:sp>
    </p:spTree>
    <p:extLst>
      <p:ext uri="{BB962C8B-B14F-4D97-AF65-F5344CB8AC3E}">
        <p14:creationId xmlns:p14="http://schemas.microsoft.com/office/powerpoint/2010/main" val="41369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078129F-88C7-4AFD-B473-255752BD0890}"/>
              </a:ext>
            </a:extLst>
          </p:cNvPr>
          <p:cNvSpPr>
            <a:spLocks noGrp="1"/>
          </p:cNvSpPr>
          <p:nvPr>
            <p:ph type="body" sz="quarter" idx="13"/>
          </p:nvPr>
        </p:nvSpPr>
        <p:spPr>
          <a:xfrm>
            <a:off x="1178560" y="851348"/>
            <a:ext cx="4657761" cy="957299"/>
          </a:xfrm>
        </p:spPr>
        <p:txBody>
          <a:bodyPr/>
          <a:lstStyle/>
          <a:p>
            <a:r>
              <a:rPr lang="pl-PL" sz="4600" b="1" dirty="0" err="1">
                <a:solidFill>
                  <a:srgbClr val="FF5F00"/>
                </a:solidFill>
                <a:latin typeface="+mj-lt"/>
              </a:rPr>
              <a:t>Goals</a:t>
            </a:r>
            <a:endParaRPr lang="pl-PL" sz="4600" b="1" dirty="0">
              <a:solidFill>
                <a:srgbClr val="FF5F00"/>
              </a:solidFill>
              <a:latin typeface="+mj-lt"/>
            </a:endParaRPr>
          </a:p>
        </p:txBody>
      </p:sp>
      <p:sp>
        <p:nvSpPr>
          <p:cNvPr id="5" name="Rectangle 4">
            <a:extLst>
              <a:ext uri="{FF2B5EF4-FFF2-40B4-BE49-F238E27FC236}">
                <a16:creationId xmlns:a16="http://schemas.microsoft.com/office/drawing/2014/main" xmlns="" id="{3E2D7AD4-30A0-4EF0-A3FF-38878DE1BABB}"/>
              </a:ext>
            </a:extLst>
          </p:cNvPr>
          <p:cNvSpPr/>
          <p:nvPr/>
        </p:nvSpPr>
        <p:spPr>
          <a:xfrm>
            <a:off x="1452880" y="2090172"/>
            <a:ext cx="9519920" cy="2554545"/>
          </a:xfrm>
          <a:prstGeom prst="rect">
            <a:avLst/>
          </a:prstGeom>
        </p:spPr>
        <p:txBody>
          <a:bodyPr wrap="square">
            <a:spAutoFit/>
          </a:bodyPr>
          <a:lstStyle/>
          <a:p>
            <a:pPr>
              <a:buFont typeface="Wingdings" panose="05000000000000000000" pitchFamily="2" charset="2"/>
              <a:buChar char="§"/>
            </a:pPr>
            <a:r>
              <a:rPr lang="en-GB" sz="4000" dirty="0">
                <a:solidFill>
                  <a:srgbClr val="FF5F00"/>
                </a:solidFill>
                <a:latin typeface="+mj-lt"/>
              </a:rPr>
              <a:t> </a:t>
            </a:r>
            <a:r>
              <a:rPr lang="pl-PL" sz="4000" dirty="0" err="1">
                <a:solidFill>
                  <a:srgbClr val="FF5F00"/>
                </a:solidFill>
                <a:latin typeface="+mj-lt"/>
              </a:rPr>
              <a:t>Share</a:t>
            </a:r>
            <a:r>
              <a:rPr lang="pl-PL" sz="4000" dirty="0">
                <a:solidFill>
                  <a:srgbClr val="FF5F00"/>
                </a:solidFill>
                <a:latin typeface="+mj-lt"/>
              </a:rPr>
              <a:t> </a:t>
            </a:r>
            <a:r>
              <a:rPr lang="pl-PL" sz="4000" dirty="0" err="1">
                <a:solidFill>
                  <a:srgbClr val="FF5F00"/>
                </a:solidFill>
                <a:latin typeface="+mj-lt"/>
              </a:rPr>
              <a:t>knowledge</a:t>
            </a:r>
            <a:r>
              <a:rPr lang="pl-PL" sz="4000" dirty="0">
                <a:solidFill>
                  <a:srgbClr val="FF5F00"/>
                </a:solidFill>
                <a:latin typeface="+mj-lt"/>
              </a:rPr>
              <a:t> </a:t>
            </a:r>
            <a:r>
              <a:rPr lang="pl-PL" sz="4000" dirty="0" err="1">
                <a:solidFill>
                  <a:schemeClr val="tx1">
                    <a:lumMod val="65000"/>
                    <a:lumOff val="35000"/>
                  </a:schemeClr>
                </a:solidFill>
                <a:latin typeface="+mj-lt"/>
              </a:rPr>
              <a:t>about</a:t>
            </a:r>
            <a:r>
              <a:rPr lang="pl-PL" sz="4000" dirty="0">
                <a:solidFill>
                  <a:schemeClr val="tx1">
                    <a:lumMod val="65000"/>
                    <a:lumOff val="35000"/>
                  </a:schemeClr>
                </a:solidFill>
                <a:latin typeface="+mj-lt"/>
              </a:rPr>
              <a:t> big data</a:t>
            </a:r>
            <a:r>
              <a:rPr lang="en-US" sz="4000" dirty="0">
                <a:solidFill>
                  <a:schemeClr val="tx1">
                    <a:lumMod val="65000"/>
                    <a:lumOff val="35000"/>
                  </a:schemeClr>
                </a:solidFill>
                <a:latin typeface="+mj-lt"/>
              </a:rPr>
              <a:t> and </a:t>
            </a:r>
          </a:p>
          <a:p>
            <a:r>
              <a:rPr lang="en-US" sz="4000" dirty="0">
                <a:solidFill>
                  <a:schemeClr val="tx1">
                    <a:lumMod val="65000"/>
                    <a:lumOff val="35000"/>
                  </a:schemeClr>
                </a:solidFill>
                <a:latin typeface="+mj-lt"/>
              </a:rPr>
              <a:t>   stream data processing</a:t>
            </a:r>
            <a:endParaRPr lang="en-GB" sz="4000" dirty="0">
              <a:solidFill>
                <a:schemeClr val="tx1">
                  <a:lumMod val="65000"/>
                  <a:lumOff val="35000"/>
                </a:schemeClr>
              </a:solidFill>
              <a:latin typeface="+mj-lt"/>
            </a:endParaRPr>
          </a:p>
          <a:p>
            <a:pPr>
              <a:buFont typeface="Wingdings" panose="05000000000000000000" pitchFamily="2" charset="2"/>
              <a:buChar char="§"/>
            </a:pPr>
            <a:r>
              <a:rPr lang="pl-PL" sz="4000" dirty="0">
                <a:solidFill>
                  <a:schemeClr val="tx1">
                    <a:lumMod val="65000"/>
                    <a:lumOff val="35000"/>
                  </a:schemeClr>
                </a:solidFill>
                <a:latin typeface="+mj-lt"/>
              </a:rPr>
              <a:t> Exchange </a:t>
            </a:r>
            <a:r>
              <a:rPr lang="pl-PL" sz="4000" dirty="0" err="1">
                <a:solidFill>
                  <a:schemeClr val="tx1">
                    <a:lumMod val="65000"/>
                    <a:lumOff val="35000"/>
                  </a:schemeClr>
                </a:solidFill>
                <a:latin typeface="+mj-lt"/>
              </a:rPr>
              <a:t>experience</a:t>
            </a:r>
            <a:r>
              <a:rPr lang="pl-PL" sz="4000" dirty="0">
                <a:solidFill>
                  <a:schemeClr val="tx1">
                    <a:lumMod val="65000"/>
                    <a:lumOff val="35000"/>
                  </a:schemeClr>
                </a:solidFill>
                <a:latin typeface="+mj-lt"/>
              </a:rPr>
              <a:t> </a:t>
            </a:r>
          </a:p>
          <a:p>
            <a:pPr>
              <a:buFont typeface="Wingdings" panose="05000000000000000000" pitchFamily="2" charset="2"/>
              <a:buChar char="§"/>
            </a:pPr>
            <a:r>
              <a:rPr lang="pl-PL" sz="4000" dirty="0">
                <a:solidFill>
                  <a:srgbClr val="FF5F00"/>
                </a:solidFill>
                <a:latin typeface="+mj-lt"/>
              </a:rPr>
              <a:t> </a:t>
            </a:r>
            <a:r>
              <a:rPr lang="pl-PL" sz="4000" dirty="0" err="1">
                <a:solidFill>
                  <a:srgbClr val="FF5F00"/>
                </a:solidFill>
                <a:latin typeface="+mj-lt"/>
              </a:rPr>
              <a:t>Have</a:t>
            </a:r>
            <a:r>
              <a:rPr lang="pl-PL" sz="4000" dirty="0">
                <a:solidFill>
                  <a:srgbClr val="FF5F00"/>
                </a:solidFill>
                <a:latin typeface="+mj-lt"/>
              </a:rPr>
              <a:t> </a:t>
            </a:r>
            <a:r>
              <a:rPr lang="pl-PL" sz="4000" dirty="0" err="1">
                <a:solidFill>
                  <a:srgbClr val="FF5F00"/>
                </a:solidFill>
                <a:latin typeface="+mj-lt"/>
              </a:rPr>
              <a:t>fun</a:t>
            </a:r>
            <a:r>
              <a:rPr lang="pl-PL" sz="4000" dirty="0">
                <a:solidFill>
                  <a:srgbClr val="FF5F00"/>
                </a:solidFill>
                <a:latin typeface="+mj-lt"/>
              </a:rPr>
              <a:t> </a:t>
            </a:r>
            <a:endParaRPr lang="en-GB" sz="4000" dirty="0">
              <a:solidFill>
                <a:srgbClr val="FF5F00"/>
              </a:solidFill>
              <a:latin typeface="+mj-lt"/>
            </a:endParaRPr>
          </a:p>
        </p:txBody>
      </p:sp>
    </p:spTree>
    <p:extLst>
      <p:ext uri="{BB962C8B-B14F-4D97-AF65-F5344CB8AC3E}">
        <p14:creationId xmlns:p14="http://schemas.microsoft.com/office/powerpoint/2010/main" val="1948380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Marketing</a:t>
            </a:r>
            <a:endParaRPr lang="pl-PL" dirty="0"/>
          </a:p>
        </p:txBody>
      </p:sp>
      <p:sp>
        <p:nvSpPr>
          <p:cNvPr id="4" name="Rectangle 3">
            <a:extLst>
              <a:ext uri="{FF2B5EF4-FFF2-40B4-BE49-F238E27FC236}">
                <a16:creationId xmlns:a16="http://schemas.microsoft.com/office/drawing/2014/main" xmlns="" id="{AB67E556-88A4-4E95-B3AB-4D248F2CE3B8}"/>
              </a:ext>
            </a:extLst>
          </p:cNvPr>
          <p:cNvSpPr/>
          <p:nvPr/>
        </p:nvSpPr>
        <p:spPr>
          <a:xfrm>
            <a:off x="1323974" y="1700464"/>
            <a:ext cx="10467975" cy="4093428"/>
          </a:xfrm>
          <a:prstGeom prst="rect">
            <a:avLst/>
          </a:prstGeom>
        </p:spPr>
        <p:txBody>
          <a:bodyPr wrap="square">
            <a:spAutoFit/>
          </a:bodyPr>
          <a:lstStyle/>
          <a:p>
            <a:pPr indent="-285750">
              <a:spcBef>
                <a:spcPts val="600"/>
              </a:spcBef>
              <a:buFont typeface="Arial" panose="020B0604020202020204" pitchFamily="34" charset="0"/>
              <a:buChar char="•"/>
            </a:pPr>
            <a:r>
              <a:rPr lang="en-US" sz="4000" dirty="0">
                <a:solidFill>
                  <a:srgbClr val="465562"/>
                </a:solidFill>
                <a:latin typeface="+mj-lt"/>
              </a:rPr>
              <a:t>Apache Spark™</a:t>
            </a:r>
            <a:r>
              <a:rPr lang="pl-PL" sz="4000" dirty="0">
                <a:solidFill>
                  <a:srgbClr val="465562"/>
                </a:solidFill>
                <a:latin typeface="+mj-lt"/>
              </a:rPr>
              <a:t> </a:t>
            </a:r>
            <a:r>
              <a:rPr lang="en-US" sz="4000" dirty="0">
                <a:solidFill>
                  <a:srgbClr val="465562"/>
                </a:solidFill>
                <a:latin typeface="+mj-lt"/>
              </a:rPr>
              <a:t>is a unified analytics engine for large-scale data processing.</a:t>
            </a:r>
            <a:endParaRPr lang="pl-PL" sz="4000" dirty="0">
              <a:solidFill>
                <a:srgbClr val="465562"/>
              </a:solidFill>
              <a:latin typeface="+mj-lt"/>
            </a:endParaRPr>
          </a:p>
          <a:p>
            <a:pPr indent="-285750">
              <a:spcBef>
                <a:spcPts val="600"/>
              </a:spcBef>
              <a:buFont typeface="Arial" panose="020B0604020202020204" pitchFamily="34" charset="0"/>
              <a:buChar char="•"/>
            </a:pPr>
            <a:r>
              <a:rPr lang="pl-PL" sz="4000" dirty="0" err="1">
                <a:solidFill>
                  <a:srgbClr val="FF5F00"/>
                </a:solidFill>
                <a:latin typeface="+mj-lt"/>
              </a:rPr>
              <a:t>Speed</a:t>
            </a:r>
            <a:endParaRPr lang="pl-PL" sz="4000" dirty="0">
              <a:solidFill>
                <a:srgbClr val="FF5F00"/>
              </a:solidFill>
              <a:latin typeface="+mj-lt"/>
            </a:endParaRPr>
          </a:p>
          <a:p>
            <a:pPr indent="-285750">
              <a:spcBef>
                <a:spcPts val="600"/>
              </a:spcBef>
              <a:buFont typeface="Arial" panose="020B0604020202020204" pitchFamily="34" charset="0"/>
              <a:buChar char="•"/>
            </a:pPr>
            <a:r>
              <a:rPr lang="pl-PL" sz="4000" dirty="0" err="1">
                <a:solidFill>
                  <a:srgbClr val="465562"/>
                </a:solidFill>
                <a:latin typeface="+mj-lt"/>
              </a:rPr>
              <a:t>Easy</a:t>
            </a:r>
            <a:r>
              <a:rPr lang="pl-PL" sz="4000" dirty="0">
                <a:solidFill>
                  <a:srgbClr val="465562"/>
                </a:solidFill>
                <a:latin typeface="+mj-lt"/>
              </a:rPr>
              <a:t> of </a:t>
            </a:r>
            <a:r>
              <a:rPr lang="pl-PL" sz="4000" dirty="0" err="1">
                <a:solidFill>
                  <a:srgbClr val="465562"/>
                </a:solidFill>
                <a:latin typeface="+mj-lt"/>
              </a:rPr>
              <a:t>use</a:t>
            </a:r>
            <a:r>
              <a:rPr lang="pl-PL" sz="4000" dirty="0">
                <a:solidFill>
                  <a:srgbClr val="465562"/>
                </a:solidFill>
                <a:latin typeface="+mj-lt"/>
              </a:rPr>
              <a:t> </a:t>
            </a:r>
          </a:p>
          <a:p>
            <a:pPr indent="-285750">
              <a:spcBef>
                <a:spcPts val="600"/>
              </a:spcBef>
              <a:buFont typeface="Arial" panose="020B0604020202020204" pitchFamily="34" charset="0"/>
              <a:buChar char="•"/>
            </a:pPr>
            <a:r>
              <a:rPr lang="pl-PL" sz="4000" dirty="0" err="1">
                <a:solidFill>
                  <a:srgbClr val="FF5F00"/>
                </a:solidFill>
                <a:latin typeface="+mj-lt"/>
              </a:rPr>
              <a:t>Generality</a:t>
            </a:r>
            <a:endParaRPr lang="pl-PL" sz="4000" dirty="0">
              <a:solidFill>
                <a:srgbClr val="FF5F00"/>
              </a:solidFill>
              <a:latin typeface="+mj-lt"/>
            </a:endParaRPr>
          </a:p>
          <a:p>
            <a:pPr indent="-285750">
              <a:spcBef>
                <a:spcPts val="600"/>
              </a:spcBef>
              <a:buFont typeface="Arial" panose="020B0604020202020204" pitchFamily="34" charset="0"/>
              <a:buChar char="•"/>
            </a:pPr>
            <a:r>
              <a:rPr lang="pl-PL" sz="4000" dirty="0" err="1">
                <a:solidFill>
                  <a:srgbClr val="465562"/>
                </a:solidFill>
                <a:latin typeface="+mj-lt"/>
              </a:rPr>
              <a:t>Runs</a:t>
            </a:r>
            <a:r>
              <a:rPr lang="pl-PL" sz="4000" dirty="0">
                <a:solidFill>
                  <a:srgbClr val="465562"/>
                </a:solidFill>
                <a:latin typeface="+mj-lt"/>
              </a:rPr>
              <a:t> </a:t>
            </a:r>
            <a:r>
              <a:rPr lang="pl-PL" sz="4000" dirty="0" err="1">
                <a:solidFill>
                  <a:srgbClr val="465562"/>
                </a:solidFill>
                <a:latin typeface="+mj-lt"/>
              </a:rPr>
              <a:t>Everywhere</a:t>
            </a:r>
            <a:endParaRPr lang="pl-PL" sz="4000" dirty="0">
              <a:solidFill>
                <a:srgbClr val="465562"/>
              </a:solidFill>
              <a:latin typeface="+mj-lt"/>
            </a:endParaRPr>
          </a:p>
        </p:txBody>
      </p:sp>
    </p:spTree>
    <p:extLst>
      <p:ext uri="{BB962C8B-B14F-4D97-AF65-F5344CB8AC3E}">
        <p14:creationId xmlns:p14="http://schemas.microsoft.com/office/powerpoint/2010/main" val="11246457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Stack</a:t>
            </a:r>
            <a:endParaRPr lang="pl-PL" dirty="0"/>
          </a:p>
        </p:txBody>
      </p:sp>
      <p:pic>
        <p:nvPicPr>
          <p:cNvPr id="4098" name="Picture 2" descr="Znalezione obrazy dla zapytania apache spark stack">
            <a:extLst>
              <a:ext uri="{FF2B5EF4-FFF2-40B4-BE49-F238E27FC236}">
                <a16:creationId xmlns:a16="http://schemas.microsoft.com/office/drawing/2014/main" xmlns="" id="{EFD2DDFF-32B5-4DEC-BF87-C800596E1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6815" y="1814764"/>
            <a:ext cx="7404732" cy="3485956"/>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xmlns="" id="{3ED5780A-D0FB-42B6-B4AD-4E8BB6440564}"/>
              </a:ext>
            </a:extLst>
          </p:cNvPr>
          <p:cNvSpPr/>
          <p:nvPr/>
        </p:nvSpPr>
        <p:spPr>
          <a:xfrm>
            <a:off x="3688129" y="5631203"/>
            <a:ext cx="4815742" cy="369332"/>
          </a:xfrm>
          <a:prstGeom prst="rect">
            <a:avLst/>
          </a:prstGeom>
        </p:spPr>
        <p:txBody>
          <a:bodyPr wrap="none">
            <a:spAutoFit/>
          </a:bodyPr>
          <a:lstStyle/>
          <a:p>
            <a:r>
              <a:rPr lang="en-US" dirty="0"/>
              <a:t>https://spark.apache.org/images/spark-stack.png</a:t>
            </a:r>
          </a:p>
        </p:txBody>
      </p:sp>
    </p:spTree>
    <p:extLst>
      <p:ext uri="{BB962C8B-B14F-4D97-AF65-F5344CB8AC3E}">
        <p14:creationId xmlns:p14="http://schemas.microsoft.com/office/powerpoint/2010/main" val="3804381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Architecture</a:t>
            </a:r>
            <a:endParaRPr lang="pl-PL" dirty="0"/>
          </a:p>
        </p:txBody>
      </p:sp>
      <p:pic>
        <p:nvPicPr>
          <p:cNvPr id="4100" name="Picture 4" descr="driver sparkcontext clustermanager workers executors.png">
            <a:extLst>
              <a:ext uri="{FF2B5EF4-FFF2-40B4-BE49-F238E27FC236}">
                <a16:creationId xmlns:a16="http://schemas.microsoft.com/office/drawing/2014/main" xmlns="" id="{3159892B-A0E6-475A-9AE7-A0A3D6516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388" y="1366838"/>
            <a:ext cx="5991225" cy="4124325"/>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xmlns="" id="{25378C7D-B26B-4AD4-B887-5B3A617E9C6D}"/>
              </a:ext>
            </a:extLst>
          </p:cNvPr>
          <p:cNvSpPr/>
          <p:nvPr/>
        </p:nvSpPr>
        <p:spPr>
          <a:xfrm>
            <a:off x="2995613" y="5491162"/>
            <a:ext cx="6096000" cy="646331"/>
          </a:xfrm>
          <a:prstGeom prst="rect">
            <a:avLst/>
          </a:prstGeom>
        </p:spPr>
        <p:txBody>
          <a:bodyPr>
            <a:spAutoFit/>
          </a:bodyPr>
          <a:lstStyle/>
          <a:p>
            <a:r>
              <a:rPr lang="en-US" dirty="0"/>
              <a:t>https://jaceklaskowski.gitbooks.io/mastering-apache-spark/spark-architecture.html</a:t>
            </a:r>
          </a:p>
        </p:txBody>
      </p:sp>
    </p:spTree>
    <p:extLst>
      <p:ext uri="{BB962C8B-B14F-4D97-AF65-F5344CB8AC3E}">
        <p14:creationId xmlns:p14="http://schemas.microsoft.com/office/powerpoint/2010/main" val="3350030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Hosting</a:t>
            </a:r>
          </a:p>
          <a:p>
            <a:endParaRPr lang="pl-PL" dirty="0"/>
          </a:p>
        </p:txBody>
      </p:sp>
      <p:pic>
        <p:nvPicPr>
          <p:cNvPr id="8194" name="Picture 2" descr="Znalezione obrazy dla zapytania spark mesos yarn">
            <a:extLst>
              <a:ext uri="{FF2B5EF4-FFF2-40B4-BE49-F238E27FC236}">
                <a16:creationId xmlns:a16="http://schemas.microsoft.com/office/drawing/2014/main" xmlns="" id="{F42810E3-EB9C-4B73-806F-C03FD67A8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077" y="1993682"/>
            <a:ext cx="7143750"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xmlns="" id="{D97633B0-8574-45D6-84EB-7B9FE9FB5ACD}"/>
              </a:ext>
            </a:extLst>
          </p:cNvPr>
          <p:cNvSpPr/>
          <p:nvPr/>
        </p:nvSpPr>
        <p:spPr>
          <a:xfrm>
            <a:off x="3048000" y="5677369"/>
            <a:ext cx="6096000" cy="646331"/>
          </a:xfrm>
          <a:prstGeom prst="rect">
            <a:avLst/>
          </a:prstGeom>
        </p:spPr>
        <p:txBody>
          <a:bodyPr>
            <a:spAutoFit/>
          </a:bodyPr>
          <a:lstStyle/>
          <a:p>
            <a:r>
              <a:rPr lang="en-US" dirty="0"/>
              <a:t>http://www.agildata.com/wp-content/uploads/2016/03/Blog-InlineIMAGES-ClusterManagement.png</a:t>
            </a:r>
          </a:p>
        </p:txBody>
      </p:sp>
    </p:spTree>
    <p:extLst>
      <p:ext uri="{BB962C8B-B14F-4D97-AF65-F5344CB8AC3E}">
        <p14:creationId xmlns:p14="http://schemas.microsoft.com/office/powerpoint/2010/main" val="2043857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Architecture</a:t>
            </a:r>
            <a:endParaRPr lang="pl-PL" dirty="0"/>
          </a:p>
        </p:txBody>
      </p:sp>
      <p:sp>
        <p:nvSpPr>
          <p:cNvPr id="3" name="Prostokąt 2">
            <a:extLst>
              <a:ext uri="{FF2B5EF4-FFF2-40B4-BE49-F238E27FC236}">
                <a16:creationId xmlns:a16="http://schemas.microsoft.com/office/drawing/2014/main" xmlns="" id="{25378C7D-B26B-4AD4-B887-5B3A617E9C6D}"/>
              </a:ext>
            </a:extLst>
          </p:cNvPr>
          <p:cNvSpPr/>
          <p:nvPr/>
        </p:nvSpPr>
        <p:spPr>
          <a:xfrm>
            <a:off x="2995613" y="5491162"/>
            <a:ext cx="6096000" cy="646331"/>
          </a:xfrm>
          <a:prstGeom prst="rect">
            <a:avLst/>
          </a:prstGeom>
        </p:spPr>
        <p:txBody>
          <a:bodyPr>
            <a:spAutoFit/>
          </a:bodyPr>
          <a:lstStyle/>
          <a:p>
            <a:r>
              <a:rPr lang="en-US" dirty="0"/>
              <a:t>https://jaceklaskowski.gitbooks.io/mastering-apache-spark/spark-architecture.html</a:t>
            </a:r>
          </a:p>
        </p:txBody>
      </p:sp>
      <p:pic>
        <p:nvPicPr>
          <p:cNvPr id="6146" name="Picture 2" descr="Znalezione obrazy dla zapytania apache spark">
            <a:extLst>
              <a:ext uri="{FF2B5EF4-FFF2-40B4-BE49-F238E27FC236}">
                <a16:creationId xmlns:a16="http://schemas.microsoft.com/office/drawing/2014/main" xmlns="" id="{4452B1EC-1DB4-42DD-B945-544AA818D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160" y="1336114"/>
            <a:ext cx="7560906" cy="3972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0694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Core</a:t>
            </a:r>
            <a:r>
              <a:rPr lang="pl-PL" b="1" spc="-50" dirty="0">
                <a:solidFill>
                  <a:srgbClr val="FF5F00"/>
                </a:solidFill>
                <a:latin typeface="Calibri Light" panose="020F0302020204030204"/>
              </a:rPr>
              <a:t> API</a:t>
            </a:r>
            <a:endParaRPr lang="pl-PL" dirty="0"/>
          </a:p>
        </p:txBody>
      </p:sp>
      <p:sp>
        <p:nvSpPr>
          <p:cNvPr id="5" name="Rectangle 3">
            <a:extLst>
              <a:ext uri="{FF2B5EF4-FFF2-40B4-BE49-F238E27FC236}">
                <a16:creationId xmlns:a16="http://schemas.microsoft.com/office/drawing/2014/main" xmlns="" id="{30D0015D-1B6A-49E7-B684-4E86F893336D}"/>
              </a:ext>
            </a:extLst>
          </p:cNvPr>
          <p:cNvSpPr/>
          <p:nvPr/>
        </p:nvSpPr>
        <p:spPr>
          <a:xfrm>
            <a:off x="1323974" y="1700464"/>
            <a:ext cx="2716181" cy="3785652"/>
          </a:xfrm>
          <a:prstGeom prst="rect">
            <a:avLst/>
          </a:prstGeom>
        </p:spPr>
        <p:txBody>
          <a:bodyPr wrap="square">
            <a:spAutoFit/>
          </a:bodyPr>
          <a:lstStyle/>
          <a:p>
            <a:pPr indent="-285750">
              <a:spcBef>
                <a:spcPts val="600"/>
              </a:spcBef>
              <a:buFont typeface="Arial" panose="020B0604020202020204" pitchFamily="34" charset="0"/>
              <a:buChar char="•"/>
            </a:pPr>
            <a:r>
              <a:rPr lang="pl-PL" sz="4400" dirty="0">
                <a:solidFill>
                  <a:srgbClr val="465562"/>
                </a:solidFill>
                <a:latin typeface="+mj-lt"/>
              </a:rPr>
              <a:t>Scala</a:t>
            </a:r>
            <a:endParaRPr lang="en-US" sz="4400" dirty="0">
              <a:solidFill>
                <a:srgbClr val="465562"/>
              </a:solidFill>
              <a:latin typeface="+mj-lt"/>
            </a:endParaRPr>
          </a:p>
          <a:p>
            <a:pPr indent="-285750">
              <a:spcBef>
                <a:spcPts val="600"/>
              </a:spcBef>
              <a:buFont typeface="Arial" panose="020B0604020202020204" pitchFamily="34" charset="0"/>
              <a:buChar char="•"/>
            </a:pPr>
            <a:r>
              <a:rPr lang="pl-PL" sz="4400" dirty="0">
                <a:solidFill>
                  <a:srgbClr val="465562"/>
                </a:solidFill>
                <a:latin typeface="+mj-lt"/>
              </a:rPr>
              <a:t>Java</a:t>
            </a:r>
            <a:endParaRPr lang="en-US" sz="4400" dirty="0">
              <a:solidFill>
                <a:srgbClr val="465562"/>
              </a:solidFill>
              <a:latin typeface="+mj-lt"/>
            </a:endParaRPr>
          </a:p>
          <a:p>
            <a:pPr indent="-285750">
              <a:spcBef>
                <a:spcPts val="600"/>
              </a:spcBef>
              <a:buFont typeface="Arial" panose="020B0604020202020204" pitchFamily="34" charset="0"/>
              <a:buChar char="•"/>
            </a:pPr>
            <a:r>
              <a:rPr lang="pl-PL" sz="4400" dirty="0" err="1">
                <a:solidFill>
                  <a:srgbClr val="465562"/>
                </a:solidFill>
                <a:latin typeface="+mj-lt"/>
              </a:rPr>
              <a:t>Python</a:t>
            </a:r>
            <a:endParaRPr lang="en-US" sz="4400" dirty="0">
              <a:solidFill>
                <a:srgbClr val="465562"/>
              </a:solidFill>
              <a:latin typeface="+mj-lt"/>
            </a:endParaRPr>
          </a:p>
          <a:p>
            <a:pPr indent="-285750">
              <a:spcBef>
                <a:spcPts val="600"/>
              </a:spcBef>
              <a:buFont typeface="Arial" panose="020B0604020202020204" pitchFamily="34" charset="0"/>
              <a:buChar char="•"/>
            </a:pPr>
            <a:r>
              <a:rPr lang="pl-PL" sz="4400" dirty="0">
                <a:solidFill>
                  <a:srgbClr val="465562"/>
                </a:solidFill>
                <a:latin typeface="+mj-lt"/>
              </a:rPr>
              <a:t> R</a:t>
            </a:r>
            <a:endParaRPr lang="en-US" sz="4400" dirty="0">
              <a:solidFill>
                <a:srgbClr val="465562"/>
              </a:solidFill>
              <a:latin typeface="+mj-lt"/>
            </a:endParaRPr>
          </a:p>
          <a:p>
            <a:pPr indent="-285750">
              <a:spcBef>
                <a:spcPts val="600"/>
              </a:spcBef>
              <a:buFont typeface="Arial" panose="020B0604020202020204" pitchFamily="34" charset="0"/>
              <a:buChar char="•"/>
            </a:pPr>
            <a:r>
              <a:rPr lang="pl-PL" sz="4400" dirty="0">
                <a:solidFill>
                  <a:srgbClr val="465562"/>
                </a:solidFill>
                <a:latin typeface="+mj-lt"/>
              </a:rPr>
              <a:t> SQL</a:t>
            </a:r>
            <a:endParaRPr lang="pl-PL" sz="4400" dirty="0">
              <a:latin typeface="+mj-lt"/>
            </a:endParaRPr>
          </a:p>
        </p:txBody>
      </p:sp>
      <p:pic>
        <p:nvPicPr>
          <p:cNvPr id="7170" name="Picture 2" descr="Znalezione obrazy dla zapytania dag spark">
            <a:extLst>
              <a:ext uri="{FF2B5EF4-FFF2-40B4-BE49-F238E27FC236}">
                <a16:creationId xmlns:a16="http://schemas.microsoft.com/office/drawing/2014/main" xmlns="" id="{A11991A3-557C-46F2-A673-471162398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339" y="1119675"/>
            <a:ext cx="6326686" cy="543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9831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Basics</a:t>
            </a:r>
            <a:endParaRPr lang="pl-PL" dirty="0"/>
          </a:p>
        </p:txBody>
      </p:sp>
      <p:sp>
        <p:nvSpPr>
          <p:cNvPr id="4" name="Rectangle 3">
            <a:extLst>
              <a:ext uri="{FF2B5EF4-FFF2-40B4-BE49-F238E27FC236}">
                <a16:creationId xmlns:a16="http://schemas.microsoft.com/office/drawing/2014/main" xmlns="" id="{AB67E556-88A4-4E95-B3AB-4D248F2CE3B8}"/>
              </a:ext>
            </a:extLst>
          </p:cNvPr>
          <p:cNvSpPr/>
          <p:nvPr/>
        </p:nvSpPr>
        <p:spPr>
          <a:xfrm>
            <a:off x="1323974" y="1700464"/>
            <a:ext cx="10467975" cy="4170372"/>
          </a:xfrm>
          <a:prstGeom prst="rect">
            <a:avLst/>
          </a:prstGeom>
        </p:spPr>
        <p:txBody>
          <a:bodyPr wrap="square">
            <a:spAutoFit/>
          </a:bodyPr>
          <a:lstStyle/>
          <a:p>
            <a:pPr indent="-285750">
              <a:spcBef>
                <a:spcPts val="600"/>
              </a:spcBef>
              <a:buFont typeface="Arial" panose="020B0604020202020204" pitchFamily="34" charset="0"/>
              <a:buChar char="•"/>
            </a:pPr>
            <a:r>
              <a:rPr lang="pl-PL" sz="4000" dirty="0" err="1">
                <a:solidFill>
                  <a:srgbClr val="465562"/>
                </a:solidFill>
                <a:latin typeface="+mj-lt"/>
              </a:rPr>
              <a:t>Transformations</a:t>
            </a:r>
            <a:r>
              <a:rPr lang="pl-PL" sz="4000" dirty="0">
                <a:solidFill>
                  <a:srgbClr val="465562"/>
                </a:solidFill>
                <a:latin typeface="+mj-lt"/>
              </a:rPr>
              <a:t> </a:t>
            </a:r>
          </a:p>
          <a:p>
            <a:pPr lvl="1" indent="-285750">
              <a:spcBef>
                <a:spcPts val="600"/>
              </a:spcBef>
              <a:buFont typeface="Arial" panose="020B0604020202020204" pitchFamily="34" charset="0"/>
              <a:buChar char="•"/>
            </a:pPr>
            <a:r>
              <a:rPr lang="pl-PL" sz="4000" dirty="0" err="1">
                <a:solidFill>
                  <a:srgbClr val="465562"/>
                </a:solidFill>
                <a:latin typeface="+mj-lt"/>
              </a:rPr>
              <a:t>Load</a:t>
            </a:r>
            <a:r>
              <a:rPr lang="pl-PL" sz="4000" dirty="0">
                <a:solidFill>
                  <a:srgbClr val="465562"/>
                </a:solidFill>
                <a:latin typeface="+mj-lt"/>
              </a:rPr>
              <a:t>, Map, </a:t>
            </a:r>
            <a:r>
              <a:rPr lang="pl-PL" sz="4000" dirty="0" err="1">
                <a:solidFill>
                  <a:srgbClr val="465562"/>
                </a:solidFill>
                <a:latin typeface="+mj-lt"/>
              </a:rPr>
              <a:t>Reduce</a:t>
            </a:r>
            <a:r>
              <a:rPr lang="pl-PL" sz="4000" dirty="0">
                <a:solidFill>
                  <a:srgbClr val="465562"/>
                </a:solidFill>
                <a:latin typeface="+mj-lt"/>
              </a:rPr>
              <a:t>, </a:t>
            </a:r>
            <a:r>
              <a:rPr lang="pl-PL" sz="4000" dirty="0" err="1">
                <a:solidFill>
                  <a:srgbClr val="465562"/>
                </a:solidFill>
                <a:latin typeface="+mj-lt"/>
              </a:rPr>
              <a:t>Filter</a:t>
            </a:r>
            <a:r>
              <a:rPr lang="pl-PL" sz="4000" dirty="0">
                <a:solidFill>
                  <a:srgbClr val="465562"/>
                </a:solidFill>
                <a:latin typeface="+mj-lt"/>
              </a:rPr>
              <a:t>, </a:t>
            </a:r>
            <a:r>
              <a:rPr lang="pl-PL" sz="4000" dirty="0" err="1">
                <a:solidFill>
                  <a:srgbClr val="465562"/>
                </a:solidFill>
                <a:latin typeface="+mj-lt"/>
              </a:rPr>
              <a:t>Fold</a:t>
            </a:r>
            <a:endParaRPr lang="pl-PL" sz="4000" dirty="0">
              <a:solidFill>
                <a:srgbClr val="465562"/>
              </a:solidFill>
              <a:latin typeface="+mj-lt"/>
            </a:endParaRPr>
          </a:p>
          <a:p>
            <a:pPr indent="-285750">
              <a:spcBef>
                <a:spcPts val="600"/>
              </a:spcBef>
              <a:buFont typeface="Arial" panose="020B0604020202020204" pitchFamily="34" charset="0"/>
              <a:buChar char="•"/>
            </a:pPr>
            <a:r>
              <a:rPr lang="pl-PL" sz="4000" dirty="0" err="1">
                <a:solidFill>
                  <a:srgbClr val="465562"/>
                </a:solidFill>
                <a:latin typeface="+mj-lt"/>
              </a:rPr>
              <a:t>Actions</a:t>
            </a:r>
            <a:endParaRPr lang="pl-PL" sz="4000" dirty="0">
              <a:solidFill>
                <a:srgbClr val="465562"/>
              </a:solidFill>
              <a:latin typeface="+mj-lt"/>
            </a:endParaRPr>
          </a:p>
          <a:p>
            <a:pPr lvl="1" indent="-285750">
              <a:spcBef>
                <a:spcPts val="600"/>
              </a:spcBef>
              <a:buFont typeface="Arial" panose="020B0604020202020204" pitchFamily="34" charset="0"/>
              <a:buChar char="•"/>
            </a:pPr>
            <a:r>
              <a:rPr lang="pl-PL" sz="4000" dirty="0" err="1">
                <a:solidFill>
                  <a:srgbClr val="465562"/>
                </a:solidFill>
                <a:latin typeface="+mj-lt"/>
              </a:rPr>
              <a:t>Collect,Save</a:t>
            </a:r>
            <a:endParaRPr lang="pl-PL" sz="4000" dirty="0">
              <a:solidFill>
                <a:srgbClr val="465562"/>
              </a:solidFill>
              <a:latin typeface="+mj-lt"/>
            </a:endParaRPr>
          </a:p>
          <a:p>
            <a:pPr indent="-285750">
              <a:spcBef>
                <a:spcPts val="600"/>
              </a:spcBef>
              <a:buFont typeface="Arial" panose="020B0604020202020204" pitchFamily="34" charset="0"/>
              <a:buChar char="•"/>
            </a:pPr>
            <a:r>
              <a:rPr lang="pl-PL" sz="4000" dirty="0" err="1">
                <a:solidFill>
                  <a:srgbClr val="465562"/>
                </a:solidFill>
                <a:latin typeface="+mj-lt"/>
              </a:rPr>
              <a:t>Operation</a:t>
            </a:r>
            <a:r>
              <a:rPr lang="pl-PL" sz="4000" dirty="0">
                <a:solidFill>
                  <a:srgbClr val="465562"/>
                </a:solidFill>
                <a:latin typeface="+mj-lt"/>
              </a:rPr>
              <a:t>, </a:t>
            </a:r>
            <a:r>
              <a:rPr lang="pl-PL" sz="4000" dirty="0" err="1">
                <a:solidFill>
                  <a:srgbClr val="465562"/>
                </a:solidFill>
                <a:latin typeface="+mj-lt"/>
              </a:rPr>
              <a:t>optimisation</a:t>
            </a:r>
            <a:r>
              <a:rPr lang="pl-PL" sz="4000" dirty="0">
                <a:solidFill>
                  <a:srgbClr val="465562"/>
                </a:solidFill>
                <a:latin typeface="+mj-lt"/>
              </a:rPr>
              <a:t> of dag</a:t>
            </a:r>
          </a:p>
          <a:p>
            <a:pPr indent="-285750">
              <a:spcBef>
                <a:spcPts val="600"/>
              </a:spcBef>
              <a:buFont typeface="Arial" panose="020B0604020202020204" pitchFamily="34" charset="0"/>
              <a:buChar char="•"/>
            </a:pPr>
            <a:r>
              <a:rPr lang="pl-PL" sz="4000" dirty="0" err="1">
                <a:solidFill>
                  <a:srgbClr val="465562"/>
                </a:solidFill>
                <a:latin typeface="+mj-lt"/>
              </a:rPr>
              <a:t>Lineage</a:t>
            </a:r>
            <a:r>
              <a:rPr lang="pl-PL" sz="4000" dirty="0">
                <a:solidFill>
                  <a:srgbClr val="465562"/>
                </a:solidFill>
                <a:latin typeface="+mj-lt"/>
              </a:rPr>
              <a:t> </a:t>
            </a:r>
            <a:r>
              <a:rPr lang="pl-PL" sz="4000" dirty="0" err="1">
                <a:solidFill>
                  <a:srgbClr val="465562"/>
                </a:solidFill>
                <a:latin typeface="+mj-lt"/>
              </a:rPr>
              <a:t>recovery</a:t>
            </a:r>
            <a:endParaRPr lang="pl-PL" sz="4000" dirty="0">
              <a:solidFill>
                <a:srgbClr val="465562"/>
              </a:solidFill>
              <a:latin typeface="+mj-lt"/>
            </a:endParaRPr>
          </a:p>
        </p:txBody>
      </p:sp>
    </p:spTree>
    <p:extLst>
      <p:ext uri="{BB962C8B-B14F-4D97-AF65-F5344CB8AC3E}">
        <p14:creationId xmlns:p14="http://schemas.microsoft.com/office/powerpoint/2010/main" val="3112028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Databricks</a:t>
            </a:r>
            <a:r>
              <a:rPr lang="pl-PL" b="1" spc="-50" dirty="0">
                <a:solidFill>
                  <a:srgbClr val="FF5F00"/>
                </a:solidFill>
                <a:latin typeface="Calibri Light" panose="020F0302020204030204"/>
              </a:rPr>
              <a:t> </a:t>
            </a:r>
            <a:r>
              <a:rPr lang="pl-PL" b="1" spc="-50" dirty="0" err="1">
                <a:solidFill>
                  <a:srgbClr val="FF5F00"/>
                </a:solidFill>
                <a:latin typeface="Calibri Light" panose="020F0302020204030204"/>
              </a:rPr>
              <a:t>Experience</a:t>
            </a:r>
            <a:endParaRPr lang="pl-PL" dirty="0"/>
          </a:p>
        </p:txBody>
      </p:sp>
      <p:sp>
        <p:nvSpPr>
          <p:cNvPr id="4" name="Rectangle 3">
            <a:extLst>
              <a:ext uri="{FF2B5EF4-FFF2-40B4-BE49-F238E27FC236}">
                <a16:creationId xmlns:a16="http://schemas.microsoft.com/office/drawing/2014/main" xmlns="" id="{AB67E556-88A4-4E95-B3AB-4D248F2CE3B8}"/>
              </a:ext>
            </a:extLst>
          </p:cNvPr>
          <p:cNvSpPr/>
          <p:nvPr/>
        </p:nvSpPr>
        <p:spPr>
          <a:xfrm>
            <a:off x="1323974" y="1700464"/>
            <a:ext cx="10467975" cy="3477875"/>
          </a:xfrm>
          <a:prstGeom prst="rect">
            <a:avLst/>
          </a:prstGeom>
        </p:spPr>
        <p:txBody>
          <a:bodyPr wrap="square">
            <a:spAutoFit/>
          </a:bodyPr>
          <a:lstStyle/>
          <a:p>
            <a:pPr indent="-285750">
              <a:spcBef>
                <a:spcPts val="600"/>
              </a:spcBef>
              <a:buFont typeface="Arial" panose="020B0604020202020204" pitchFamily="34" charset="0"/>
              <a:buChar char="•"/>
            </a:pPr>
            <a:r>
              <a:rPr lang="pl-PL" sz="4000" dirty="0" err="1">
                <a:solidFill>
                  <a:srgbClr val="465562"/>
                </a:solidFill>
                <a:latin typeface="+mj-lt"/>
              </a:rPr>
              <a:t>WebUI</a:t>
            </a:r>
            <a:r>
              <a:rPr lang="pl-PL" sz="4000" dirty="0">
                <a:solidFill>
                  <a:srgbClr val="465562"/>
                </a:solidFill>
                <a:latin typeface="+mj-lt"/>
              </a:rPr>
              <a:t>, Notebook, </a:t>
            </a:r>
          </a:p>
          <a:p>
            <a:pPr indent="-285750">
              <a:spcBef>
                <a:spcPts val="600"/>
              </a:spcBef>
              <a:buFont typeface="Arial" panose="020B0604020202020204" pitchFamily="34" charset="0"/>
              <a:buChar char="•"/>
            </a:pPr>
            <a:r>
              <a:rPr lang="pl-PL" sz="4000" dirty="0" err="1">
                <a:solidFill>
                  <a:srgbClr val="465562"/>
                </a:solidFill>
                <a:latin typeface="+mj-lt"/>
              </a:rPr>
              <a:t>Scalability</a:t>
            </a:r>
            <a:endParaRPr lang="pl-PL" sz="4000" dirty="0">
              <a:solidFill>
                <a:srgbClr val="465562"/>
              </a:solidFill>
              <a:latin typeface="+mj-lt"/>
            </a:endParaRPr>
          </a:p>
          <a:p>
            <a:pPr indent="-285750">
              <a:spcBef>
                <a:spcPts val="600"/>
              </a:spcBef>
              <a:buFont typeface="Arial" panose="020B0604020202020204" pitchFamily="34" charset="0"/>
              <a:buChar char="•"/>
            </a:pPr>
            <a:r>
              <a:rPr lang="pl-PL" sz="4000" dirty="0" err="1">
                <a:solidFill>
                  <a:srgbClr val="465562"/>
                </a:solidFill>
                <a:latin typeface="+mj-lt"/>
              </a:rPr>
              <a:t>Multiple</a:t>
            </a:r>
            <a:r>
              <a:rPr lang="pl-PL" sz="4000" dirty="0">
                <a:solidFill>
                  <a:srgbClr val="465562"/>
                </a:solidFill>
                <a:latin typeface="+mj-lt"/>
              </a:rPr>
              <a:t> User</a:t>
            </a:r>
          </a:p>
          <a:p>
            <a:pPr indent="-285750">
              <a:spcBef>
                <a:spcPts val="600"/>
              </a:spcBef>
              <a:buFont typeface="Arial" panose="020B0604020202020204" pitchFamily="34" charset="0"/>
              <a:buChar char="•"/>
            </a:pPr>
            <a:r>
              <a:rPr lang="pl-PL" sz="4000" dirty="0">
                <a:solidFill>
                  <a:srgbClr val="465562"/>
                </a:solidFill>
                <a:latin typeface="+mj-lt"/>
              </a:rPr>
              <a:t>Data Science – Exploration</a:t>
            </a:r>
          </a:p>
          <a:p>
            <a:pPr indent="-285750">
              <a:spcBef>
                <a:spcPts val="600"/>
              </a:spcBef>
              <a:buFont typeface="Arial" panose="020B0604020202020204" pitchFamily="34" charset="0"/>
              <a:buChar char="•"/>
            </a:pPr>
            <a:r>
              <a:rPr lang="pl-PL" sz="4000" dirty="0">
                <a:solidFill>
                  <a:srgbClr val="465562"/>
                </a:solidFill>
                <a:latin typeface="+mj-lt"/>
              </a:rPr>
              <a:t>Demo</a:t>
            </a:r>
          </a:p>
        </p:txBody>
      </p:sp>
    </p:spTree>
    <p:extLst>
      <p:ext uri="{BB962C8B-B14F-4D97-AF65-F5344CB8AC3E}">
        <p14:creationId xmlns:p14="http://schemas.microsoft.com/office/powerpoint/2010/main" val="15847722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Basic </a:t>
            </a:r>
            <a:r>
              <a:rPr lang="pl-PL" b="1" spc="-50" dirty="0" err="1">
                <a:solidFill>
                  <a:srgbClr val="FF5F00"/>
                </a:solidFill>
                <a:latin typeface="Calibri Light" panose="020F0302020204030204"/>
              </a:rPr>
              <a:t>Concepts</a:t>
            </a:r>
            <a:endParaRPr lang="pl-PL" dirty="0"/>
          </a:p>
        </p:txBody>
      </p:sp>
      <p:pic>
        <p:nvPicPr>
          <p:cNvPr id="1026" name="Picture 2" descr="Stream as a Table">
            <a:extLst>
              <a:ext uri="{FF2B5EF4-FFF2-40B4-BE49-F238E27FC236}">
                <a16:creationId xmlns:a16="http://schemas.microsoft.com/office/drawing/2014/main" xmlns="" id="{1FF521DA-5AEE-439B-B03B-35503AAAA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4" y="1600621"/>
            <a:ext cx="8715375" cy="4689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037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processing</a:t>
            </a:r>
            <a:r>
              <a:rPr lang="pl-PL" b="1" spc="-50" dirty="0">
                <a:solidFill>
                  <a:srgbClr val="FF5F00"/>
                </a:solidFill>
                <a:latin typeface="Calibri Light" panose="020F0302020204030204"/>
              </a:rPr>
              <a:t> </a:t>
            </a:r>
            <a:r>
              <a:rPr lang="pl-PL" b="1" spc="-50" dirty="0" err="1">
                <a:solidFill>
                  <a:srgbClr val="FF5F00"/>
                </a:solidFill>
                <a:latin typeface="Calibri Light" panose="020F0302020204030204"/>
              </a:rPr>
              <a:t>mode</a:t>
            </a:r>
            <a:endParaRPr lang="pl-PL" dirty="0"/>
          </a:p>
        </p:txBody>
      </p:sp>
      <p:sp>
        <p:nvSpPr>
          <p:cNvPr id="4" name="Rectangle 3">
            <a:extLst>
              <a:ext uri="{FF2B5EF4-FFF2-40B4-BE49-F238E27FC236}">
                <a16:creationId xmlns:a16="http://schemas.microsoft.com/office/drawing/2014/main" xmlns="" id="{AB67E556-88A4-4E95-B3AB-4D248F2CE3B8}"/>
              </a:ext>
            </a:extLst>
          </p:cNvPr>
          <p:cNvSpPr/>
          <p:nvPr/>
        </p:nvSpPr>
        <p:spPr>
          <a:xfrm>
            <a:off x="1323974" y="1700464"/>
            <a:ext cx="10467975" cy="2092881"/>
          </a:xfrm>
          <a:prstGeom prst="rect">
            <a:avLst/>
          </a:prstGeom>
        </p:spPr>
        <p:txBody>
          <a:bodyPr wrap="square">
            <a:spAutoFit/>
          </a:bodyPr>
          <a:lstStyle/>
          <a:p>
            <a:pPr indent="-285750">
              <a:spcBef>
                <a:spcPts val="600"/>
              </a:spcBef>
              <a:buFont typeface="Arial" panose="020B0604020202020204" pitchFamily="34" charset="0"/>
              <a:buChar char="•"/>
            </a:pPr>
            <a:r>
              <a:rPr lang="pl-PL" sz="4000" dirty="0">
                <a:solidFill>
                  <a:srgbClr val="465562"/>
                </a:solidFill>
                <a:latin typeface="+mj-lt"/>
              </a:rPr>
              <a:t>Complete</a:t>
            </a:r>
          </a:p>
          <a:p>
            <a:pPr indent="-285750">
              <a:spcBef>
                <a:spcPts val="600"/>
              </a:spcBef>
              <a:buFont typeface="Arial" panose="020B0604020202020204" pitchFamily="34" charset="0"/>
              <a:buChar char="•"/>
            </a:pPr>
            <a:r>
              <a:rPr lang="pl-PL" sz="4000" dirty="0">
                <a:solidFill>
                  <a:srgbClr val="465562"/>
                </a:solidFill>
                <a:latin typeface="+mj-lt"/>
              </a:rPr>
              <a:t>Update</a:t>
            </a:r>
          </a:p>
          <a:p>
            <a:pPr indent="-285750">
              <a:spcBef>
                <a:spcPts val="600"/>
              </a:spcBef>
              <a:buFont typeface="Arial" panose="020B0604020202020204" pitchFamily="34" charset="0"/>
              <a:buChar char="•"/>
            </a:pPr>
            <a:r>
              <a:rPr lang="pl-PL" sz="4000" dirty="0" err="1">
                <a:solidFill>
                  <a:srgbClr val="465562"/>
                </a:solidFill>
                <a:latin typeface="+mj-lt"/>
              </a:rPr>
              <a:t>Append</a:t>
            </a:r>
            <a:endParaRPr lang="pl-PL" sz="4000" dirty="0">
              <a:solidFill>
                <a:srgbClr val="465562"/>
              </a:solidFill>
              <a:latin typeface="+mj-lt"/>
            </a:endParaRPr>
          </a:p>
        </p:txBody>
      </p:sp>
    </p:spTree>
    <p:extLst>
      <p:ext uri="{BB962C8B-B14F-4D97-AF65-F5344CB8AC3E}">
        <p14:creationId xmlns:p14="http://schemas.microsoft.com/office/powerpoint/2010/main" val="4272614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xmlns="" id="{D405246E-B8EC-4245-BE2A-84E79374FF60}"/>
              </a:ext>
            </a:extLst>
          </p:cNvPr>
          <p:cNvSpPr>
            <a:spLocks noGrp="1"/>
          </p:cNvSpPr>
          <p:nvPr>
            <p:ph type="body" sz="quarter" idx="13"/>
          </p:nvPr>
        </p:nvSpPr>
        <p:spPr>
          <a:xfrm>
            <a:off x="940994" y="2669513"/>
            <a:ext cx="8594892" cy="960095"/>
          </a:xfrm>
        </p:spPr>
        <p:txBody>
          <a:bodyPr/>
          <a:lstStyle/>
          <a:p>
            <a:r>
              <a:rPr lang="pl-PL" sz="5400" b="1" spc="-50" dirty="0">
                <a:solidFill>
                  <a:srgbClr val="FF5F00"/>
                </a:solidFill>
                <a:latin typeface="Calibri Light" panose="020F0302020204030204"/>
                <a:ea typeface="+mj-ea"/>
                <a:cs typeface="+mj-cs"/>
              </a:rPr>
              <a:t>Big Data - introduction</a:t>
            </a:r>
            <a:endParaRPr lang="en-US" sz="5400" b="1"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2226642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example</a:t>
            </a:r>
            <a:endParaRPr lang="pl-PL" dirty="0"/>
          </a:p>
        </p:txBody>
      </p:sp>
      <p:pic>
        <p:nvPicPr>
          <p:cNvPr id="2050" name="Picture 2" descr="Model">
            <a:extLst>
              <a:ext uri="{FF2B5EF4-FFF2-40B4-BE49-F238E27FC236}">
                <a16:creationId xmlns:a16="http://schemas.microsoft.com/office/drawing/2014/main" xmlns="" id="{E9E7BC86-03FD-40CD-A4F0-2EBCF4AFA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0275" y="1475802"/>
            <a:ext cx="7988300" cy="494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2132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a:t>
            </a:r>
            <a:r>
              <a:rPr lang="pl-PL" b="1" spc="-50" dirty="0" err="1">
                <a:solidFill>
                  <a:srgbClr val="FF5F00"/>
                </a:solidFill>
                <a:latin typeface="Calibri Light" panose="020F0302020204030204"/>
              </a:rPr>
              <a:t>example</a:t>
            </a:r>
            <a:endParaRPr lang="pl-PL" dirty="0"/>
          </a:p>
        </p:txBody>
      </p:sp>
      <p:pic>
        <p:nvPicPr>
          <p:cNvPr id="3074" name="Picture 2" descr="Model">
            <a:extLst>
              <a:ext uri="{FF2B5EF4-FFF2-40B4-BE49-F238E27FC236}">
                <a16:creationId xmlns:a16="http://schemas.microsoft.com/office/drawing/2014/main" xmlns="" id="{A43AF7D5-17C2-4C6B-B1BE-274937FCB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950" y="1079518"/>
            <a:ext cx="8997950" cy="5568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1434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2794007-875F-4768-A98D-2597F0098EF1}"/>
              </a:ext>
            </a:extLst>
          </p:cNvPr>
          <p:cNvSpPr>
            <a:spLocks noGrp="1"/>
          </p:cNvSpPr>
          <p:nvPr>
            <p:ph type="body" sz="quarter" idx="13"/>
          </p:nvPr>
        </p:nvSpPr>
        <p:spPr>
          <a:xfrm>
            <a:off x="792127" y="857465"/>
            <a:ext cx="7266023" cy="957299"/>
          </a:xfrm>
        </p:spPr>
        <p:txBody>
          <a:bodyPr/>
          <a:lstStyle/>
          <a:p>
            <a:r>
              <a:rPr lang="pl-PL" b="1" spc="-50" dirty="0">
                <a:solidFill>
                  <a:srgbClr val="FF5F00"/>
                </a:solidFill>
                <a:latin typeface="Calibri Light" panose="020F0302020204030204"/>
              </a:rPr>
              <a:t>Apache Spark – Information</a:t>
            </a:r>
            <a:endParaRPr lang="pl-PL" dirty="0"/>
          </a:p>
        </p:txBody>
      </p:sp>
      <p:sp>
        <p:nvSpPr>
          <p:cNvPr id="4" name="Rectangle 3">
            <a:extLst>
              <a:ext uri="{FF2B5EF4-FFF2-40B4-BE49-F238E27FC236}">
                <a16:creationId xmlns:a16="http://schemas.microsoft.com/office/drawing/2014/main" xmlns="" id="{AB67E556-88A4-4E95-B3AB-4D248F2CE3B8}"/>
              </a:ext>
            </a:extLst>
          </p:cNvPr>
          <p:cNvSpPr/>
          <p:nvPr/>
        </p:nvSpPr>
        <p:spPr>
          <a:xfrm>
            <a:off x="1323974" y="1700464"/>
            <a:ext cx="10467975" cy="4170372"/>
          </a:xfrm>
          <a:prstGeom prst="rect">
            <a:avLst/>
          </a:prstGeom>
        </p:spPr>
        <p:txBody>
          <a:bodyPr wrap="square">
            <a:spAutoFit/>
          </a:bodyPr>
          <a:lstStyle/>
          <a:p>
            <a:pPr indent="-285750">
              <a:spcBef>
                <a:spcPts val="600"/>
              </a:spcBef>
              <a:buFont typeface="Arial" panose="020B0604020202020204" pitchFamily="34" charset="0"/>
              <a:buChar char="•"/>
            </a:pPr>
            <a:r>
              <a:rPr lang="pl-PL" sz="4000" dirty="0">
                <a:solidFill>
                  <a:srgbClr val="465562"/>
                </a:solidFill>
                <a:latin typeface="+mj-lt"/>
              </a:rPr>
              <a:t>Mikro-</a:t>
            </a:r>
            <a:r>
              <a:rPr lang="pl-PL" sz="4000" dirty="0" err="1">
                <a:solidFill>
                  <a:srgbClr val="465562"/>
                </a:solidFill>
                <a:latin typeface="+mj-lt"/>
              </a:rPr>
              <a:t>Batch</a:t>
            </a:r>
            <a:endParaRPr lang="pl-PL" sz="4000" dirty="0">
              <a:solidFill>
                <a:srgbClr val="465562"/>
              </a:solidFill>
              <a:latin typeface="+mj-lt"/>
            </a:endParaRPr>
          </a:p>
          <a:p>
            <a:pPr indent="-285750">
              <a:spcBef>
                <a:spcPts val="600"/>
              </a:spcBef>
              <a:buFont typeface="Arial" panose="020B0604020202020204" pitchFamily="34" charset="0"/>
              <a:buChar char="•"/>
            </a:pPr>
            <a:r>
              <a:rPr lang="pl-PL" sz="4000" dirty="0" err="1">
                <a:solidFill>
                  <a:srgbClr val="465562"/>
                </a:solidFill>
                <a:latin typeface="+mj-lt"/>
              </a:rPr>
              <a:t>Triggers</a:t>
            </a:r>
            <a:endParaRPr lang="pl-PL" sz="4000" dirty="0">
              <a:solidFill>
                <a:srgbClr val="465562"/>
              </a:solidFill>
              <a:latin typeface="+mj-lt"/>
            </a:endParaRPr>
          </a:p>
          <a:p>
            <a:pPr indent="-285750">
              <a:spcBef>
                <a:spcPts val="600"/>
              </a:spcBef>
              <a:buFont typeface="Arial" panose="020B0604020202020204" pitchFamily="34" charset="0"/>
              <a:buChar char="•"/>
            </a:pPr>
            <a:r>
              <a:rPr lang="pl-PL" sz="4000" dirty="0" err="1">
                <a:solidFill>
                  <a:srgbClr val="465562"/>
                </a:solidFill>
                <a:latin typeface="+mj-lt"/>
              </a:rPr>
              <a:t>Windowing</a:t>
            </a:r>
            <a:endParaRPr lang="pl-PL" sz="4000" dirty="0">
              <a:solidFill>
                <a:srgbClr val="465562"/>
              </a:solidFill>
              <a:latin typeface="+mj-lt"/>
            </a:endParaRPr>
          </a:p>
          <a:p>
            <a:pPr indent="-285750">
              <a:spcBef>
                <a:spcPts val="600"/>
              </a:spcBef>
              <a:buFont typeface="Arial" panose="020B0604020202020204" pitchFamily="34" charset="0"/>
              <a:buChar char="•"/>
            </a:pPr>
            <a:r>
              <a:rPr lang="pl-PL" sz="4000" dirty="0" err="1">
                <a:solidFill>
                  <a:srgbClr val="465562"/>
                </a:solidFill>
                <a:latin typeface="+mj-lt"/>
              </a:rPr>
              <a:t>Late</a:t>
            </a:r>
            <a:r>
              <a:rPr lang="pl-PL" sz="4000" dirty="0">
                <a:solidFill>
                  <a:srgbClr val="465562"/>
                </a:solidFill>
                <a:latin typeface="+mj-lt"/>
              </a:rPr>
              <a:t>-Data</a:t>
            </a:r>
          </a:p>
          <a:p>
            <a:pPr indent="-285750">
              <a:spcBef>
                <a:spcPts val="600"/>
              </a:spcBef>
              <a:buFont typeface="Arial" panose="020B0604020202020204" pitchFamily="34" charset="0"/>
              <a:buChar char="•"/>
            </a:pPr>
            <a:r>
              <a:rPr lang="pl-PL" sz="4000" dirty="0" err="1">
                <a:solidFill>
                  <a:srgbClr val="465562"/>
                </a:solidFill>
                <a:latin typeface="+mj-lt"/>
              </a:rPr>
              <a:t>Watermarking</a:t>
            </a:r>
            <a:endParaRPr lang="pl-PL" sz="4000" dirty="0">
              <a:solidFill>
                <a:srgbClr val="465562"/>
              </a:solidFill>
              <a:latin typeface="+mj-lt"/>
            </a:endParaRPr>
          </a:p>
          <a:p>
            <a:pPr indent="-285750">
              <a:spcBef>
                <a:spcPts val="600"/>
              </a:spcBef>
              <a:buFont typeface="Arial" panose="020B0604020202020204" pitchFamily="34" charset="0"/>
              <a:buChar char="•"/>
            </a:pPr>
            <a:r>
              <a:rPr lang="pl-PL" sz="4000" dirty="0" err="1">
                <a:solidFill>
                  <a:srgbClr val="465562"/>
                </a:solidFill>
                <a:latin typeface="+mj-lt"/>
              </a:rPr>
              <a:t>Exaclty-Once</a:t>
            </a:r>
            <a:r>
              <a:rPr lang="pl-PL" sz="4000" dirty="0">
                <a:solidFill>
                  <a:srgbClr val="465562"/>
                </a:solidFill>
                <a:latin typeface="+mj-lt"/>
              </a:rPr>
              <a:t> </a:t>
            </a:r>
            <a:r>
              <a:rPr lang="pl-PL" sz="4000" dirty="0" err="1">
                <a:solidFill>
                  <a:srgbClr val="465562"/>
                </a:solidFill>
                <a:latin typeface="+mj-lt"/>
              </a:rPr>
              <a:t>Fault</a:t>
            </a:r>
            <a:r>
              <a:rPr lang="pl-PL" sz="4000" dirty="0">
                <a:solidFill>
                  <a:srgbClr val="465562"/>
                </a:solidFill>
                <a:latin typeface="+mj-lt"/>
              </a:rPr>
              <a:t>-Tolerant </a:t>
            </a:r>
            <a:r>
              <a:rPr lang="pl-PL" sz="4000" dirty="0" err="1">
                <a:solidFill>
                  <a:srgbClr val="465562"/>
                </a:solidFill>
                <a:latin typeface="+mj-lt"/>
              </a:rPr>
              <a:t>processing</a:t>
            </a:r>
            <a:endParaRPr lang="pl-PL" sz="4000" dirty="0">
              <a:solidFill>
                <a:srgbClr val="465562"/>
              </a:solidFill>
              <a:latin typeface="+mj-lt"/>
            </a:endParaRPr>
          </a:p>
        </p:txBody>
      </p:sp>
    </p:spTree>
    <p:extLst>
      <p:ext uri="{BB962C8B-B14F-4D97-AF65-F5344CB8AC3E}">
        <p14:creationId xmlns:p14="http://schemas.microsoft.com/office/powerpoint/2010/main" val="29671300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xmlns="" id="{D405246E-B8EC-4245-BE2A-84E79374FF60}"/>
              </a:ext>
            </a:extLst>
          </p:cNvPr>
          <p:cNvSpPr>
            <a:spLocks noGrp="1"/>
          </p:cNvSpPr>
          <p:nvPr>
            <p:ph type="body" sz="quarter" idx="13"/>
          </p:nvPr>
        </p:nvSpPr>
        <p:spPr>
          <a:xfrm>
            <a:off x="940994" y="2669513"/>
            <a:ext cx="8594892" cy="960095"/>
          </a:xfrm>
        </p:spPr>
        <p:txBody>
          <a:bodyPr/>
          <a:lstStyle/>
          <a:p>
            <a:r>
              <a:rPr lang="en-US" sz="5400" b="1" spc="-50" dirty="0">
                <a:solidFill>
                  <a:srgbClr val="FF5F00"/>
                </a:solidFill>
                <a:latin typeface="Calibri Light" panose="020F0302020204030204"/>
                <a:ea typeface="+mj-ea"/>
                <a:cs typeface="+mj-cs"/>
              </a:rPr>
              <a:t>Exercise</a:t>
            </a:r>
            <a:br>
              <a:rPr lang="en-US" sz="5400" b="1" spc="-50" dirty="0">
                <a:solidFill>
                  <a:srgbClr val="FF5F00"/>
                </a:solidFill>
                <a:latin typeface="Calibri Light" panose="020F0302020204030204"/>
                <a:ea typeface="+mj-ea"/>
                <a:cs typeface="+mj-cs"/>
              </a:rPr>
            </a:br>
            <a:r>
              <a:rPr lang="en-US" sz="5400" spc="-50" dirty="0">
                <a:solidFill>
                  <a:srgbClr val="FF5F00"/>
                </a:solidFill>
                <a:latin typeface="Calibri Light" panose="020F0302020204030204"/>
                <a:ea typeface="+mj-ea"/>
                <a:cs typeface="+mj-cs"/>
              </a:rPr>
              <a:t>Spark Structure </a:t>
            </a:r>
          </a:p>
          <a:p>
            <a:r>
              <a:rPr lang="en-US" sz="5400" spc="-50" dirty="0">
                <a:solidFill>
                  <a:srgbClr val="FF5F00"/>
                </a:solidFill>
                <a:latin typeface="Calibri Light" panose="020F0302020204030204"/>
                <a:ea typeface="+mj-ea"/>
                <a:cs typeface="+mj-cs"/>
              </a:rPr>
              <a:t>Streaming</a:t>
            </a:r>
          </a:p>
        </p:txBody>
      </p:sp>
    </p:spTree>
    <p:extLst>
      <p:ext uri="{BB962C8B-B14F-4D97-AF65-F5344CB8AC3E}">
        <p14:creationId xmlns:p14="http://schemas.microsoft.com/office/powerpoint/2010/main" val="31554835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xmlns="" id="{D405246E-B8EC-4245-BE2A-84E79374FF60}"/>
              </a:ext>
            </a:extLst>
          </p:cNvPr>
          <p:cNvSpPr>
            <a:spLocks noGrp="1"/>
          </p:cNvSpPr>
          <p:nvPr>
            <p:ph type="body" sz="quarter" idx="13"/>
          </p:nvPr>
        </p:nvSpPr>
        <p:spPr>
          <a:xfrm>
            <a:off x="940994" y="2669513"/>
            <a:ext cx="8594892" cy="960095"/>
          </a:xfrm>
        </p:spPr>
        <p:txBody>
          <a:bodyPr/>
          <a:lstStyle/>
          <a:p>
            <a:r>
              <a:rPr lang="en-US" sz="5400" b="1" spc="-50" dirty="0">
                <a:solidFill>
                  <a:srgbClr val="FF5F00"/>
                </a:solidFill>
                <a:latin typeface="Calibri Light" panose="020F0302020204030204"/>
                <a:ea typeface="+mj-ea"/>
                <a:cs typeface="+mj-cs"/>
              </a:rPr>
              <a:t>Exercise</a:t>
            </a:r>
            <a:br>
              <a:rPr lang="en-US" sz="5400" b="1" spc="-50" dirty="0">
                <a:solidFill>
                  <a:srgbClr val="FF5F00"/>
                </a:solidFill>
                <a:latin typeface="Calibri Light" panose="020F0302020204030204"/>
                <a:ea typeface="+mj-ea"/>
                <a:cs typeface="+mj-cs"/>
              </a:rPr>
            </a:br>
            <a:r>
              <a:rPr lang="en-US" sz="5400" spc="-50" dirty="0" err="1">
                <a:solidFill>
                  <a:srgbClr val="FF5F00"/>
                </a:solidFill>
                <a:latin typeface="Calibri Light" panose="020F0302020204030204"/>
                <a:ea typeface="+mj-ea"/>
                <a:cs typeface="+mj-cs"/>
              </a:rPr>
              <a:t>PowerBi</a:t>
            </a:r>
            <a:r>
              <a:rPr lang="en-US" sz="5400" spc="-50" dirty="0">
                <a:solidFill>
                  <a:srgbClr val="FF5F00"/>
                </a:solidFill>
                <a:latin typeface="Calibri Light" panose="020F0302020204030204"/>
                <a:ea typeface="+mj-ea"/>
                <a:cs typeface="+mj-cs"/>
              </a:rPr>
              <a:t> and </a:t>
            </a:r>
          </a:p>
          <a:p>
            <a:r>
              <a:rPr lang="en-US" sz="5400" spc="-50" dirty="0">
                <a:solidFill>
                  <a:srgbClr val="FF5F00"/>
                </a:solidFill>
                <a:latin typeface="Calibri Light" panose="020F0302020204030204"/>
                <a:ea typeface="+mj-ea"/>
                <a:cs typeface="+mj-cs"/>
              </a:rPr>
              <a:t>Data </a:t>
            </a:r>
            <a:r>
              <a:rPr lang="en-US" sz="5400" spc="-50" dirty="0" err="1">
                <a:solidFill>
                  <a:srgbClr val="FF5F00"/>
                </a:solidFill>
                <a:latin typeface="Calibri Light" panose="020F0302020204030204"/>
                <a:ea typeface="+mj-ea"/>
                <a:cs typeface="+mj-cs"/>
              </a:rPr>
              <a:t>Visualisation</a:t>
            </a:r>
            <a:endParaRPr lang="en-US" sz="5400" spc="-50" dirty="0">
              <a:solidFill>
                <a:srgbClr val="FF5F00"/>
              </a:solidFill>
              <a:latin typeface="Calibri Light" panose="020F0302020204030204"/>
              <a:ea typeface="+mj-ea"/>
              <a:cs typeface="+mj-cs"/>
            </a:endParaRPr>
          </a:p>
        </p:txBody>
      </p:sp>
    </p:spTree>
    <p:extLst>
      <p:ext uri="{BB962C8B-B14F-4D97-AF65-F5344CB8AC3E}">
        <p14:creationId xmlns:p14="http://schemas.microsoft.com/office/powerpoint/2010/main" val="1378444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D336D8A-933B-4BD0-8226-3BE3135DB2E2}"/>
              </a:ext>
            </a:extLst>
          </p:cNvPr>
          <p:cNvSpPr txBox="1"/>
          <p:nvPr/>
        </p:nvSpPr>
        <p:spPr>
          <a:xfrm>
            <a:off x="3649982" y="2884235"/>
            <a:ext cx="1890069" cy="1089529"/>
          </a:xfrm>
          <a:prstGeom prst="rect">
            <a:avLst/>
          </a:prstGeom>
          <a:noFill/>
        </p:spPr>
        <p:txBody>
          <a:bodyPr wrap="none" rtlCol="0">
            <a:spAutoFit/>
          </a:bodyPr>
          <a:lstStyle/>
          <a:p>
            <a:pPr>
              <a:lnSpc>
                <a:spcPct val="90000"/>
              </a:lnSpc>
              <a:spcBef>
                <a:spcPts val="750"/>
              </a:spcBef>
            </a:pPr>
            <a:r>
              <a:rPr lang="en-GB" sz="7200" b="1" spc="-38" dirty="0">
                <a:solidFill>
                  <a:srgbClr val="FF7100"/>
                </a:solidFill>
                <a:latin typeface="Calibri Light" panose="020F0302020204030204"/>
              </a:rPr>
              <a:t>Q&amp;A</a:t>
            </a:r>
            <a:endParaRPr lang="pl-PL" sz="7200" b="1" spc="-38" dirty="0">
              <a:solidFill>
                <a:srgbClr val="FF7100"/>
              </a:solidFill>
              <a:latin typeface="Calibri Light" panose="020F0302020204030204"/>
            </a:endParaRPr>
          </a:p>
        </p:txBody>
      </p:sp>
      <p:sp>
        <p:nvSpPr>
          <p:cNvPr id="2" name="Title 1">
            <a:extLst>
              <a:ext uri="{FF2B5EF4-FFF2-40B4-BE49-F238E27FC236}">
                <a16:creationId xmlns:a16="http://schemas.microsoft.com/office/drawing/2014/main" xmlns="" id="{8BCEDDC3-C56A-4D35-A848-437DE27303EE}"/>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17161415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D336D8A-933B-4BD0-8226-3BE3135DB2E2}"/>
              </a:ext>
            </a:extLst>
          </p:cNvPr>
          <p:cNvSpPr txBox="1"/>
          <p:nvPr/>
        </p:nvSpPr>
        <p:spPr>
          <a:xfrm>
            <a:off x="2773682" y="2895778"/>
            <a:ext cx="4746364" cy="1089529"/>
          </a:xfrm>
          <a:prstGeom prst="rect">
            <a:avLst/>
          </a:prstGeom>
          <a:noFill/>
        </p:spPr>
        <p:txBody>
          <a:bodyPr wrap="none" rtlCol="0">
            <a:spAutoFit/>
          </a:bodyPr>
          <a:lstStyle/>
          <a:p>
            <a:pPr>
              <a:lnSpc>
                <a:spcPct val="90000"/>
              </a:lnSpc>
              <a:spcBef>
                <a:spcPts val="750"/>
              </a:spcBef>
            </a:pPr>
            <a:r>
              <a:rPr lang="en-GB" sz="7200" b="1" spc="-38" dirty="0">
                <a:solidFill>
                  <a:srgbClr val="FF7100"/>
                </a:solidFill>
                <a:latin typeface="Calibri Light" panose="020F0302020204030204"/>
              </a:rPr>
              <a:t>THANK YOU!</a:t>
            </a:r>
            <a:endParaRPr lang="pl-PL" sz="7200" b="1" spc="-38" dirty="0">
              <a:solidFill>
                <a:srgbClr val="FF7100"/>
              </a:solidFill>
              <a:latin typeface="Calibri Light" panose="020F0302020204030204"/>
            </a:endParaRPr>
          </a:p>
        </p:txBody>
      </p:sp>
      <p:sp>
        <p:nvSpPr>
          <p:cNvPr id="3" name="Title 2">
            <a:extLst>
              <a:ext uri="{FF2B5EF4-FFF2-40B4-BE49-F238E27FC236}">
                <a16:creationId xmlns:a16="http://schemas.microsoft.com/office/drawing/2014/main" xmlns="" id="{E8E2B6C9-2351-46C6-BFC8-58A2C83811BB}"/>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1580788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65C6BAC-AB65-4470-82DF-6C4FE3FC60B4}"/>
              </a:ext>
            </a:extLst>
          </p:cNvPr>
          <p:cNvSpPr>
            <a:spLocks noGrp="1"/>
          </p:cNvSpPr>
          <p:nvPr>
            <p:ph type="body" sz="quarter" idx="13"/>
          </p:nvPr>
        </p:nvSpPr>
        <p:spPr>
          <a:xfrm>
            <a:off x="792127" y="857465"/>
            <a:ext cx="10401390" cy="686855"/>
          </a:xfrm>
        </p:spPr>
        <p:txBody>
          <a:bodyPr/>
          <a:lstStyle/>
          <a:p>
            <a:r>
              <a:rPr lang="en-GB" sz="4400" b="1" dirty="0">
                <a:solidFill>
                  <a:srgbClr val="FF5F00"/>
                </a:solidFill>
                <a:latin typeface="+mj-lt"/>
              </a:rPr>
              <a:t>163 Zetta bytes </a:t>
            </a:r>
            <a:r>
              <a:rPr lang="en-GB" sz="4400" b="1" dirty="0">
                <a:solidFill>
                  <a:schemeClr val="tx1">
                    <a:lumMod val="65000"/>
                    <a:lumOff val="35000"/>
                  </a:schemeClr>
                </a:solidFill>
                <a:latin typeface="+mj-lt"/>
              </a:rPr>
              <a:t>by 2025</a:t>
            </a:r>
            <a:endParaRPr lang="pl-PL" sz="4400" dirty="0">
              <a:latin typeface="+mj-lt"/>
            </a:endParaRPr>
          </a:p>
        </p:txBody>
      </p:sp>
      <p:sp>
        <p:nvSpPr>
          <p:cNvPr id="3" name="Content Placeholder 2">
            <a:extLst>
              <a:ext uri="{FF2B5EF4-FFF2-40B4-BE49-F238E27FC236}">
                <a16:creationId xmlns:a16="http://schemas.microsoft.com/office/drawing/2014/main" xmlns="" id="{33046209-4831-451C-9CF1-2A894A4BCEAE}"/>
              </a:ext>
            </a:extLst>
          </p:cNvPr>
          <p:cNvSpPr txBox="1">
            <a:spLocks/>
          </p:cNvSpPr>
          <p:nvPr/>
        </p:nvSpPr>
        <p:spPr>
          <a:xfrm>
            <a:off x="1605280" y="1866053"/>
            <a:ext cx="10058400" cy="43351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dirty="0">
                <a:solidFill>
                  <a:srgbClr val="FF5F00"/>
                </a:solidFill>
              </a:rPr>
              <a:t>163 Zetta bytes =</a:t>
            </a:r>
          </a:p>
          <a:p>
            <a:pPr marL="0" indent="0">
              <a:buNone/>
            </a:pPr>
            <a:r>
              <a:rPr lang="en-GB" dirty="0">
                <a:solidFill>
                  <a:schemeClr val="tx1">
                    <a:lumMod val="65000"/>
                    <a:lumOff val="35000"/>
                  </a:schemeClr>
                </a:solidFill>
              </a:rPr>
              <a:t>	 163</a:t>
            </a:r>
            <a:r>
              <a:rPr lang="pl-PL" dirty="0">
                <a:solidFill>
                  <a:schemeClr val="tx1">
                    <a:lumMod val="65000"/>
                    <a:lumOff val="35000"/>
                  </a:schemeClr>
                </a:solidFill>
              </a:rPr>
              <a:t> 000 000 000 000 000 000 000</a:t>
            </a:r>
            <a:r>
              <a:rPr lang="en-GB" dirty="0">
                <a:solidFill>
                  <a:schemeClr val="tx1">
                    <a:lumMod val="65000"/>
                    <a:lumOff val="35000"/>
                  </a:schemeClr>
                </a:solidFill>
              </a:rPr>
              <a:t> bytes</a:t>
            </a:r>
          </a:p>
          <a:p>
            <a:pPr marL="0" indent="0">
              <a:buNone/>
            </a:pPr>
            <a:r>
              <a:rPr lang="en-GB" dirty="0">
                <a:solidFill>
                  <a:schemeClr val="tx1">
                    <a:lumMod val="65000"/>
                    <a:lumOff val="35000"/>
                  </a:schemeClr>
                </a:solidFill>
              </a:rPr>
              <a:t>	 163 *2</a:t>
            </a:r>
            <a:r>
              <a:rPr lang="en-GB" baseline="30000" dirty="0">
                <a:solidFill>
                  <a:schemeClr val="tx1">
                    <a:lumMod val="65000"/>
                    <a:lumOff val="35000"/>
                  </a:schemeClr>
                </a:solidFill>
              </a:rPr>
              <a:t>70 </a:t>
            </a:r>
            <a:r>
              <a:rPr lang="en-GB" dirty="0">
                <a:solidFill>
                  <a:schemeClr val="tx1">
                    <a:lumMod val="65000"/>
                    <a:lumOff val="35000"/>
                  </a:schemeClr>
                </a:solidFill>
              </a:rPr>
              <a:t>bytes</a:t>
            </a:r>
            <a:r>
              <a:rPr lang="en-GB" baseline="30000" dirty="0"/>
              <a:t>  	</a:t>
            </a:r>
            <a:r>
              <a:rPr lang="en-GB" dirty="0">
                <a:solidFill>
                  <a:schemeClr val="tx1">
                    <a:lumMod val="65000"/>
                    <a:lumOff val="35000"/>
                  </a:schemeClr>
                </a:solidFill>
              </a:rPr>
              <a:t>163 *</a:t>
            </a:r>
            <a:r>
              <a:rPr lang="en-GB" dirty="0"/>
              <a:t> </a:t>
            </a:r>
            <a:r>
              <a:rPr lang="en-GB" dirty="0">
                <a:solidFill>
                  <a:schemeClr val="tx1">
                    <a:lumMod val="65000"/>
                    <a:lumOff val="35000"/>
                  </a:schemeClr>
                </a:solidFill>
              </a:rPr>
              <a:t>1024</a:t>
            </a:r>
            <a:r>
              <a:rPr lang="en-GB" baseline="30000" dirty="0">
                <a:solidFill>
                  <a:schemeClr val="tx1">
                    <a:lumMod val="65000"/>
                    <a:lumOff val="35000"/>
                  </a:schemeClr>
                </a:solidFill>
              </a:rPr>
              <a:t>7 </a:t>
            </a:r>
            <a:r>
              <a:rPr lang="en-GB" dirty="0">
                <a:solidFill>
                  <a:schemeClr val="tx1">
                    <a:lumMod val="65000"/>
                    <a:lumOff val="35000"/>
                  </a:schemeClr>
                </a:solidFill>
              </a:rPr>
              <a:t>bytes</a:t>
            </a:r>
            <a:r>
              <a:rPr lang="en-GB" sz="3600" baseline="30000" dirty="0"/>
              <a:t> </a:t>
            </a:r>
          </a:p>
          <a:p>
            <a:pPr marL="0" indent="0">
              <a:buNone/>
            </a:pPr>
            <a:r>
              <a:rPr lang="en-GB" dirty="0">
                <a:solidFill>
                  <a:schemeClr val="tx1">
                    <a:lumMod val="65000"/>
                    <a:lumOff val="35000"/>
                  </a:schemeClr>
                </a:solidFill>
              </a:rPr>
              <a:t> 	 If 1 bytes =  One grain of rice </a:t>
            </a:r>
          </a:p>
          <a:p>
            <a:pPr marL="0" indent="0">
              <a:buNone/>
            </a:pPr>
            <a:r>
              <a:rPr lang="en-GB" sz="2600" dirty="0">
                <a:solidFill>
                  <a:schemeClr val="tx1">
                    <a:lumMod val="65000"/>
                    <a:lumOff val="35000"/>
                  </a:schemeClr>
                </a:solidFill>
              </a:rPr>
              <a:t>		then </a:t>
            </a:r>
            <a:r>
              <a:rPr lang="en-GB" sz="2600" dirty="0">
                <a:solidFill>
                  <a:srgbClr val="D97B20"/>
                </a:solidFill>
              </a:rPr>
              <a:t> </a:t>
            </a:r>
            <a:r>
              <a:rPr lang="en-GB" sz="2600" dirty="0">
                <a:solidFill>
                  <a:srgbClr val="FF5F00"/>
                </a:solidFill>
              </a:rPr>
              <a:t>Zetta byte </a:t>
            </a:r>
            <a:r>
              <a:rPr lang="en-GB" sz="2600" dirty="0">
                <a:solidFill>
                  <a:schemeClr val="tx1">
                    <a:lumMod val="65000"/>
                    <a:lumOff val="35000"/>
                  </a:schemeClr>
                </a:solidFill>
              </a:rPr>
              <a:t>=  Fills the Pacific Ocean</a:t>
            </a:r>
          </a:p>
          <a:p>
            <a:pPr marL="0" indent="0">
              <a:buNone/>
            </a:pPr>
            <a:r>
              <a:rPr lang="en-GB" dirty="0"/>
              <a:t>	 </a:t>
            </a:r>
            <a:r>
              <a:rPr lang="en-GB" dirty="0">
                <a:solidFill>
                  <a:schemeClr val="tx1">
                    <a:lumMod val="65000"/>
                    <a:lumOff val="35000"/>
                  </a:schemeClr>
                </a:solidFill>
              </a:rPr>
              <a:t>Watching the Netflix </a:t>
            </a:r>
            <a:r>
              <a:rPr lang="en-GB" dirty="0" err="1">
                <a:solidFill>
                  <a:schemeClr val="tx1">
                    <a:lumMod val="65000"/>
                    <a:lumOff val="35000"/>
                  </a:schemeClr>
                </a:solidFill>
              </a:rPr>
              <a:t>catalog</a:t>
            </a:r>
            <a:r>
              <a:rPr lang="en-GB" dirty="0">
                <a:solidFill>
                  <a:schemeClr val="tx1">
                    <a:lumMod val="65000"/>
                    <a:lumOff val="35000"/>
                  </a:schemeClr>
                </a:solidFill>
              </a:rPr>
              <a:t> </a:t>
            </a:r>
          </a:p>
          <a:p>
            <a:pPr marL="0" indent="0">
              <a:buNone/>
            </a:pPr>
            <a:r>
              <a:rPr lang="en-GB" dirty="0">
                <a:solidFill>
                  <a:schemeClr val="tx1">
                    <a:lumMod val="65000"/>
                    <a:lumOff val="35000"/>
                  </a:schemeClr>
                </a:solidFill>
              </a:rPr>
              <a:t>		</a:t>
            </a:r>
            <a:r>
              <a:rPr lang="en-GB" dirty="0">
                <a:solidFill>
                  <a:srgbClr val="FF5F00"/>
                </a:solidFill>
              </a:rPr>
              <a:t>489 million times </a:t>
            </a:r>
            <a:endParaRPr lang="pl-PL" dirty="0">
              <a:solidFill>
                <a:srgbClr val="FF5F00"/>
              </a:solidFill>
            </a:endParaRPr>
          </a:p>
          <a:p>
            <a:endParaRPr lang="pl-PL" sz="3600" dirty="0"/>
          </a:p>
        </p:txBody>
      </p:sp>
    </p:spTree>
    <p:extLst>
      <p:ext uri="{BB962C8B-B14F-4D97-AF65-F5344CB8AC3E}">
        <p14:creationId xmlns:p14="http://schemas.microsoft.com/office/powerpoint/2010/main" val="413149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nalezione obrazy dla zapytania big data">
            <a:extLst>
              <a:ext uri="{FF2B5EF4-FFF2-40B4-BE49-F238E27FC236}">
                <a16:creationId xmlns:a16="http://schemas.microsoft.com/office/drawing/2014/main" xmlns="" id="{EDB7E2FB-4FC6-4D84-AB6D-13074BCF0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958" y="943921"/>
            <a:ext cx="9387301" cy="5767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904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721842D-84A0-4D42-B3BE-DC46DB856762}"/>
              </a:ext>
            </a:extLst>
          </p:cNvPr>
          <p:cNvSpPr>
            <a:spLocks noGrp="1"/>
          </p:cNvSpPr>
          <p:nvPr>
            <p:ph type="body" sz="quarter" idx="13"/>
          </p:nvPr>
        </p:nvSpPr>
        <p:spPr/>
        <p:txBody>
          <a:bodyPr/>
          <a:lstStyle/>
          <a:p>
            <a:r>
              <a:rPr lang="pl-PL" sz="4800" b="1" spc="-50" dirty="0">
                <a:solidFill>
                  <a:srgbClr val="FF5F00"/>
                </a:solidFill>
                <a:latin typeface="Calibri Light" panose="020F0302020204030204"/>
                <a:ea typeface="+mj-ea"/>
                <a:cs typeface="+mj-cs"/>
              </a:rPr>
              <a:t>3Vs of Big Data</a:t>
            </a:r>
          </a:p>
        </p:txBody>
      </p:sp>
      <p:sp>
        <p:nvSpPr>
          <p:cNvPr id="4" name="Content Placeholder 5">
            <a:extLst>
              <a:ext uri="{FF2B5EF4-FFF2-40B4-BE49-F238E27FC236}">
                <a16:creationId xmlns:a16="http://schemas.microsoft.com/office/drawing/2014/main" xmlns="" id="{7E2A0D11-541E-4E6D-B484-4A34E91F6F7B}"/>
              </a:ext>
            </a:extLst>
          </p:cNvPr>
          <p:cNvSpPr txBox="1">
            <a:spLocks/>
          </p:cNvSpPr>
          <p:nvPr/>
        </p:nvSpPr>
        <p:spPr>
          <a:xfrm>
            <a:off x="1193828" y="1696988"/>
            <a:ext cx="4778764" cy="3679304"/>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kumimoji="0" lang="en-GB" b="0" i="0" u="none" strike="noStrike" kern="1200" cap="none" spc="0" normalizeH="0" baseline="0" noProof="0" dirty="0">
                <a:ln>
                  <a:noFill/>
                </a:ln>
                <a:solidFill>
                  <a:srgbClr val="FF5F00"/>
                </a:solidFill>
                <a:effectLst/>
                <a:uLnTx/>
                <a:uFillTx/>
                <a:latin typeface="Euphemia"/>
                <a:ea typeface="+mn-ea"/>
                <a:cs typeface="+mn-cs"/>
              </a:rPr>
              <a:t>Data Volume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One grain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Kilobyte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Cup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Megabyte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8 bags of rice</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Gigabyte</a:t>
            </a:r>
            <a:r>
              <a:rPr kumimoji="0" lang="en-GB" sz="2000" b="1" i="0" u="none" strike="noStrike" kern="1200" cap="none" spc="0" normalizeH="0" baseline="0" noProof="0" dirty="0">
                <a:ln>
                  <a:noFill/>
                </a:ln>
                <a:solidFill>
                  <a:srgbClr val="465562"/>
                </a:solidFill>
                <a:effectLst/>
                <a:uLnTx/>
                <a:uFillTx/>
                <a:latin typeface="Euphemia"/>
                <a:ea typeface="+mn-ea"/>
                <a:cs typeface="+mn-cs"/>
              </a:rPr>
              <a:t>	</a:t>
            </a:r>
            <a:r>
              <a:rPr kumimoji="0" lang="en-GB" sz="2000" b="0" i="0" u="none" strike="noStrike" kern="1200" cap="none" spc="0" normalizeH="0" baseline="0" noProof="0" dirty="0">
                <a:ln>
                  <a:noFill/>
                </a:ln>
                <a:solidFill>
                  <a:srgbClr val="465562"/>
                </a:solidFill>
                <a:effectLst/>
                <a:uLnTx/>
                <a:uFillTx/>
                <a:latin typeface="Euphemia"/>
                <a:ea typeface="+mn-ea"/>
                <a:cs typeface="+mn-cs"/>
              </a:rPr>
              <a:t>3 semi trucks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Terabyte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2 container ships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FF5F00"/>
                </a:solidFill>
                <a:effectLst/>
                <a:uLnTx/>
                <a:uFillTx/>
                <a:latin typeface="Euphemia"/>
                <a:ea typeface="+mn-ea"/>
                <a:cs typeface="+mn-cs"/>
              </a:rPr>
              <a:t>Petabyte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Blankets Manhattan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Exabyte</a:t>
            </a:r>
            <a:r>
              <a:rPr kumimoji="0" lang="en-GB" sz="2000" b="0" i="0" u="none" strike="noStrike" kern="1200" cap="none" spc="0" normalizeH="0" baseline="0" noProof="0" dirty="0">
                <a:ln>
                  <a:noFill/>
                </a:ln>
                <a:solidFill>
                  <a:srgbClr val="465562"/>
                </a:solidFill>
                <a:effectLst/>
                <a:uLnTx/>
                <a:uFillTx/>
                <a:latin typeface="Euphemia"/>
                <a:ea typeface="+mn-ea"/>
                <a:cs typeface="+mn-cs"/>
              </a:rPr>
              <a:t>	Blankets west coast states</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Zettabyte	</a:t>
            </a:r>
            <a:r>
              <a:rPr kumimoji="0" lang="en-GB" sz="2000" b="0" i="0" u="none" strike="noStrike" kern="1200" cap="none" spc="0" normalizeH="0" baseline="0" noProof="0" dirty="0">
                <a:ln>
                  <a:noFill/>
                </a:ln>
                <a:solidFill>
                  <a:srgbClr val="465562"/>
                </a:solidFill>
                <a:effectLst/>
                <a:uLnTx/>
                <a:uFillTx/>
                <a:latin typeface="Euphemia"/>
                <a:ea typeface="+mn-ea"/>
                <a:cs typeface="+mn-cs"/>
              </a:rPr>
              <a:t>Fills the Pacific Ocean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1" i="0" u="none" strike="noStrike" kern="1200" cap="none" spc="0" normalizeH="0" baseline="0" noProof="0" dirty="0">
                <a:ln>
                  <a:noFill/>
                </a:ln>
                <a:solidFill>
                  <a:srgbClr val="465562"/>
                </a:solidFill>
                <a:effectLst/>
                <a:uLnTx/>
                <a:uFillTx/>
                <a:latin typeface="Euphemia"/>
                <a:ea typeface="+mn-ea"/>
                <a:cs typeface="+mn-cs"/>
              </a:rPr>
              <a:t>Yottabyte	As earth-sized rice ball</a:t>
            </a:r>
            <a:endParaRPr kumimoji="0" lang="pl-PL" sz="2000" b="1" i="0" u="none" strike="noStrike" kern="1200" cap="none" spc="0" normalizeH="0" baseline="0" noProof="0" dirty="0">
              <a:ln>
                <a:noFill/>
              </a:ln>
              <a:solidFill>
                <a:srgbClr val="465562"/>
              </a:solidFill>
              <a:effectLst/>
              <a:uLnTx/>
              <a:uFillTx/>
              <a:latin typeface="Euphemia"/>
              <a:ea typeface="+mn-ea"/>
              <a:cs typeface="+mn-cs"/>
            </a:endParaRP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3200" b="0" i="0" u="none" strike="noStrike" kern="1200" cap="none" spc="0" normalizeH="0" baseline="0" noProof="0" dirty="0">
              <a:ln>
                <a:noFill/>
              </a:ln>
              <a:solidFill>
                <a:srgbClr val="E8A565">
                  <a:lumMod val="75000"/>
                </a:srgbClr>
              </a:solidFill>
              <a:effectLst/>
              <a:uLnTx/>
              <a:uFillTx/>
              <a:latin typeface="Euphemia"/>
              <a:ea typeface="+mn-ea"/>
              <a:cs typeface="+mn-cs"/>
            </a:endParaRPr>
          </a:p>
        </p:txBody>
      </p:sp>
      <p:sp>
        <p:nvSpPr>
          <p:cNvPr id="5" name="Content Placeholder 6">
            <a:extLst>
              <a:ext uri="{FF2B5EF4-FFF2-40B4-BE49-F238E27FC236}">
                <a16:creationId xmlns:a16="http://schemas.microsoft.com/office/drawing/2014/main" xmlns="" id="{51953EEC-0ECF-48B6-9627-870A1501D17C}"/>
              </a:ext>
            </a:extLst>
          </p:cNvPr>
          <p:cNvSpPr txBox="1">
            <a:spLocks/>
          </p:cNvSpPr>
          <p:nvPr/>
        </p:nvSpPr>
        <p:spPr>
          <a:xfrm>
            <a:off x="6895369" y="1814764"/>
            <a:ext cx="4368847" cy="1900808"/>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kumimoji="0" lang="en-GB" b="0" i="0" u="none" strike="noStrike" kern="1200" cap="none" spc="0" normalizeH="0" baseline="0" noProof="0" dirty="0">
                <a:ln>
                  <a:noFill/>
                </a:ln>
                <a:solidFill>
                  <a:srgbClr val="FF5F00"/>
                </a:solidFill>
                <a:effectLst/>
                <a:uLnTx/>
                <a:uFillTx/>
                <a:latin typeface="Euphemia"/>
                <a:ea typeface="+mn-ea"/>
                <a:cs typeface="+mn-cs"/>
              </a:rPr>
              <a:t>Data Variety</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Unstructured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Semi-structured</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465562"/>
                </a:solidFill>
                <a:effectLst/>
                <a:uLnTx/>
                <a:uFillTx/>
                <a:latin typeface="Euphemia"/>
                <a:ea typeface="+mn-ea"/>
                <a:cs typeface="+mn-cs"/>
              </a:rPr>
              <a:t>All the above</a:t>
            </a:r>
          </a:p>
        </p:txBody>
      </p:sp>
      <p:sp>
        <p:nvSpPr>
          <p:cNvPr id="6" name="Content Placeholder 6">
            <a:extLst>
              <a:ext uri="{FF2B5EF4-FFF2-40B4-BE49-F238E27FC236}">
                <a16:creationId xmlns:a16="http://schemas.microsoft.com/office/drawing/2014/main" xmlns="" id="{D06F697C-BE6C-47DC-B07F-C63EE76D693A}"/>
              </a:ext>
            </a:extLst>
          </p:cNvPr>
          <p:cNvSpPr txBox="1">
            <a:spLocks/>
          </p:cNvSpPr>
          <p:nvPr/>
        </p:nvSpPr>
        <p:spPr>
          <a:xfrm>
            <a:off x="6895369" y="3715572"/>
            <a:ext cx="4033664" cy="2116832"/>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en-GB" dirty="0">
                <a:solidFill>
                  <a:srgbClr val="FF5F00"/>
                </a:solidFill>
                <a:latin typeface="Euphemia"/>
              </a:rPr>
              <a:t>Data Velocity</a:t>
            </a:r>
          </a:p>
          <a:p>
            <a:pPr lvl="1">
              <a:lnSpc>
                <a:spcPct val="70000"/>
              </a:lnSpc>
              <a:buFont typeface="Arial" panose="020B0604020202020204" pitchFamily="34" charset="0"/>
              <a:buChar char="•"/>
            </a:pPr>
            <a:r>
              <a:rPr lang="en-GB" sz="2000" dirty="0">
                <a:solidFill>
                  <a:srgbClr val="465562"/>
                </a:solidFill>
                <a:latin typeface="Euphemia"/>
              </a:rPr>
              <a:t>Near to Real Time</a:t>
            </a:r>
          </a:p>
          <a:p>
            <a:pPr lvl="1">
              <a:lnSpc>
                <a:spcPct val="70000"/>
              </a:lnSpc>
              <a:buFont typeface="Arial" panose="020B0604020202020204" pitchFamily="34" charset="0"/>
              <a:buChar char="•"/>
            </a:pPr>
            <a:r>
              <a:rPr lang="en-GB" sz="2000" dirty="0">
                <a:solidFill>
                  <a:srgbClr val="465562"/>
                </a:solidFill>
                <a:latin typeface="Euphemia"/>
              </a:rPr>
              <a:t>Batch</a:t>
            </a:r>
          </a:p>
        </p:txBody>
      </p:sp>
    </p:spTree>
    <p:extLst>
      <p:ext uri="{BB962C8B-B14F-4D97-AF65-F5344CB8AC3E}">
        <p14:creationId xmlns:p14="http://schemas.microsoft.com/office/powerpoint/2010/main" val="306109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1000"/>
                                        <p:tgtEl>
                                          <p:spTgt spid="6">
                                            <p:txEl>
                                              <p:pRg st="1" end="1"/>
                                            </p:txEl>
                                          </p:spTgt>
                                        </p:tgtEl>
                                      </p:cBhvr>
                                    </p:animEffect>
                                    <p:anim calcmode="lin" valueType="num">
                                      <p:cBhvr>
                                        <p:cTn id="2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1000"/>
                                        <p:tgtEl>
                                          <p:spTgt spid="6">
                                            <p:txEl>
                                              <p:pRg st="2" end="2"/>
                                            </p:txEl>
                                          </p:spTgt>
                                        </p:tgtEl>
                                      </p:cBhvr>
                                    </p:animEffect>
                                    <p:anim calcmode="lin" valueType="num">
                                      <p:cBhvr>
                                        <p:cTn id="3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FP_Brand">
      <a:dk1>
        <a:sysClr val="windowText" lastClr="000000"/>
      </a:dk1>
      <a:lt1>
        <a:srgbClr val="FFFFFF"/>
      </a:lt1>
      <a:dk2>
        <a:srgbClr val="FFFFFF"/>
      </a:dk2>
      <a:lt2>
        <a:srgbClr val="262626"/>
      </a:lt2>
      <a:accent1>
        <a:srgbClr val="FFA000"/>
      </a:accent1>
      <a:accent2>
        <a:srgbClr val="FF5F00"/>
      </a:accent2>
      <a:accent3>
        <a:srgbClr val="00B9E7"/>
      </a:accent3>
      <a:accent4>
        <a:srgbClr val="3777BC"/>
      </a:accent4>
      <a:accent5>
        <a:srgbClr val="A44082"/>
      </a:accent5>
      <a:accent6>
        <a:srgbClr val="5E2E86"/>
      </a:accent6>
      <a:hlink>
        <a:srgbClr val="FF5F00"/>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15161</TotalTime>
  <Words>1243</Words>
  <Application>Microsoft Office PowerPoint</Application>
  <PresentationFormat>Panoramiczny</PresentationFormat>
  <Paragraphs>316</Paragraphs>
  <Slides>66</Slides>
  <Notes>15</Notes>
  <HiddenSlides>0</HiddenSlides>
  <MMClips>0</MMClips>
  <ScaleCrop>false</ScaleCrop>
  <HeadingPairs>
    <vt:vector size="6" baseType="variant">
      <vt:variant>
        <vt:lpstr>Używane czcionki</vt:lpstr>
      </vt:variant>
      <vt:variant>
        <vt:i4>9</vt:i4>
      </vt:variant>
      <vt:variant>
        <vt:lpstr>Motyw</vt:lpstr>
      </vt:variant>
      <vt:variant>
        <vt:i4>3</vt:i4>
      </vt:variant>
      <vt:variant>
        <vt:lpstr>Tytuły slajdów</vt:lpstr>
      </vt:variant>
      <vt:variant>
        <vt:i4>66</vt:i4>
      </vt:variant>
    </vt:vector>
  </HeadingPairs>
  <TitlesOfParts>
    <vt:vector size="78" baseType="lpstr">
      <vt:lpstr>Arial</vt:lpstr>
      <vt:lpstr>Bahnschrift SemiBold</vt:lpstr>
      <vt:lpstr>Calibri</vt:lpstr>
      <vt:lpstr>Calibri Light</vt:lpstr>
      <vt:lpstr>Consolas</vt:lpstr>
      <vt:lpstr>Euphemia</vt:lpstr>
      <vt:lpstr>Malleable-FP</vt:lpstr>
      <vt:lpstr>Malleable-FP Thin</vt:lpstr>
      <vt:lpstr>Wingdings</vt:lpstr>
      <vt:lpstr>COVER</vt:lpstr>
      <vt:lpstr>CONTENT</vt:lpstr>
      <vt:lpstr>1_COVER</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Sitko</dc:creator>
  <cp:lastModifiedBy>Kamil Dworak</cp:lastModifiedBy>
  <cp:revision>541</cp:revision>
  <dcterms:created xsi:type="dcterms:W3CDTF">2016-06-22T10:14:21Z</dcterms:created>
  <dcterms:modified xsi:type="dcterms:W3CDTF">2019-11-12T00:03:56Z</dcterms:modified>
</cp:coreProperties>
</file>